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47"/>
  </p:notesMasterIdLst>
  <p:sldIdLst>
    <p:sldId id="295" r:id="rId2"/>
    <p:sldId id="265" r:id="rId3"/>
    <p:sldId id="266" r:id="rId4"/>
    <p:sldId id="257" r:id="rId5"/>
    <p:sldId id="269" r:id="rId6"/>
    <p:sldId id="292" r:id="rId7"/>
    <p:sldId id="271" r:id="rId8"/>
    <p:sldId id="274" r:id="rId9"/>
    <p:sldId id="293" r:id="rId10"/>
    <p:sldId id="291" r:id="rId11"/>
    <p:sldId id="268" r:id="rId12"/>
    <p:sldId id="306" r:id="rId13"/>
    <p:sldId id="272" r:id="rId14"/>
    <p:sldId id="284" r:id="rId15"/>
    <p:sldId id="285" r:id="rId16"/>
    <p:sldId id="307" r:id="rId17"/>
    <p:sldId id="273" r:id="rId18"/>
    <p:sldId id="275" r:id="rId19"/>
    <p:sldId id="315" r:id="rId20"/>
    <p:sldId id="310" r:id="rId21"/>
    <p:sldId id="297" r:id="rId22"/>
    <p:sldId id="298" r:id="rId23"/>
    <p:sldId id="299" r:id="rId24"/>
    <p:sldId id="300" r:id="rId25"/>
    <p:sldId id="301" r:id="rId26"/>
    <p:sldId id="302" r:id="rId27"/>
    <p:sldId id="317" r:id="rId28"/>
    <p:sldId id="318" r:id="rId29"/>
    <p:sldId id="278" r:id="rId30"/>
    <p:sldId id="319" r:id="rId31"/>
    <p:sldId id="259" r:id="rId32"/>
    <p:sldId id="279" r:id="rId33"/>
    <p:sldId id="280" r:id="rId34"/>
    <p:sldId id="281" r:id="rId35"/>
    <p:sldId id="320" r:id="rId36"/>
    <p:sldId id="321" r:id="rId37"/>
    <p:sldId id="260" r:id="rId38"/>
    <p:sldId id="294" r:id="rId39"/>
    <p:sldId id="322" r:id="rId40"/>
    <p:sldId id="323" r:id="rId41"/>
    <p:sldId id="283" r:id="rId42"/>
    <p:sldId id="288" r:id="rId43"/>
    <p:sldId id="312" r:id="rId44"/>
    <p:sldId id="286" r:id="rId45"/>
    <p:sldId id="314"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DDDDDD"/>
    <a:srgbClr val="0099CC"/>
    <a:srgbClr val="CC6600"/>
    <a:srgbClr val="FFFFCC"/>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831254E-F890-4DD1-840D-CC008F9C1563}" type="slidenum">
              <a:rPr lang="en-US"/>
              <a:pPr>
                <a:defRPr/>
              </a:pPr>
              <a:t>‹#›</a:t>
            </a:fld>
            <a:endParaRPr lang="en-US"/>
          </a:p>
        </p:txBody>
      </p:sp>
    </p:spTree>
    <p:extLst>
      <p:ext uri="{BB962C8B-B14F-4D97-AF65-F5344CB8AC3E}">
        <p14:creationId xmlns:p14="http://schemas.microsoft.com/office/powerpoint/2010/main" val="26635338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724042-63D8-4A4F-8C4B-D1F16524B13C}" type="slidenum">
              <a:rPr lang="en-US" smtClean="0"/>
              <a:pPr eaLnBrk="1" hangingPunct="1"/>
              <a:t>1</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431867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EFF512A-0FC7-412B-AA99-BFAA2BA02775}" type="slidenum">
              <a:rPr lang="en-US" smtClean="0"/>
              <a:pPr eaLnBrk="1" hangingPunct="1"/>
              <a:t>10</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92247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8D41DBD-9163-495D-BD3C-A4584E50CFB9}" type="slidenum">
              <a:rPr lang="en-US" smtClean="0"/>
              <a:pPr eaLnBrk="1" hangingPunct="1"/>
              <a:t>11</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653258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17282A1-5EEB-4A0D-BEBD-2D914B08EC2F}" type="slidenum">
              <a:rPr lang="en-US" smtClean="0"/>
              <a:pPr eaLnBrk="1" hangingPunct="1"/>
              <a:t>12</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863867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B16035-1067-4D34-925D-3F34B622E1CE}" type="slidenum">
              <a:rPr lang="en-US" smtClean="0"/>
              <a:pPr eaLnBrk="1" hangingPunct="1"/>
              <a:t>13</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969553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89A4A2-D360-409F-9420-25E58B4220A3}" type="slidenum">
              <a:rPr lang="en-US" smtClean="0"/>
              <a:pPr eaLnBrk="1" hangingPunct="1"/>
              <a:t>14</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445387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554964-29DA-428D-AF51-5768423F443A}" type="slidenum">
              <a:rPr lang="en-US" smtClean="0"/>
              <a:pPr eaLnBrk="1" hangingPunct="1"/>
              <a:t>15</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17259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8237D5-AE7E-4C55-98C9-61CE33229634}" type="slidenum">
              <a:rPr lang="en-US" smtClean="0"/>
              <a:pPr eaLnBrk="1" hangingPunct="1"/>
              <a:t>16</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687480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2388C6-CD9E-4D35-AE59-977B5F16463A}" type="slidenum">
              <a:rPr lang="en-US" smtClean="0"/>
              <a:pPr eaLnBrk="1" hangingPunct="1"/>
              <a:t>17</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880539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3FAB47E-6F58-4E6E-A234-10EFFBE7647F}" type="slidenum">
              <a:rPr lang="en-US" smtClean="0"/>
              <a:pPr eaLnBrk="1" hangingPunct="1"/>
              <a:t>18</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439039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42BD380-E568-4F3F-94DB-209416E9F5D3}" type="slidenum">
              <a:rPr lang="en-US" smtClean="0"/>
              <a:pPr eaLnBrk="1" hangingPunct="1"/>
              <a:t>19</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893159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E674086-345E-421A-B894-0E57A9A328E4}" type="slidenum">
              <a:rPr lang="en-US" smtClean="0"/>
              <a:pPr eaLnBrk="1" hangingPunct="1"/>
              <a:t>2</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831571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CF72FA9-4F4A-40E4-873E-B0FA44D2C508}" type="slidenum">
              <a:rPr lang="en-US" smtClean="0"/>
              <a:pPr eaLnBrk="1" hangingPunct="1"/>
              <a:t>20</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399635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19CF8D-047B-4F13-AB87-606BC2724F87}" type="slidenum">
              <a:rPr lang="en-US" smtClean="0"/>
              <a:pPr eaLnBrk="1" hangingPunct="1"/>
              <a:t>21</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540185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8EF7F71-F947-45AD-B0B3-BA7682827263}" type="slidenum">
              <a:rPr lang="en-US" smtClean="0"/>
              <a:pPr eaLnBrk="1" hangingPunct="1"/>
              <a:t>22</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2487713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6454E6-8EED-425B-A00E-2D876D8C65DA}" type="slidenum">
              <a:rPr lang="en-US" smtClean="0"/>
              <a:pPr eaLnBrk="1" hangingPunct="1"/>
              <a:t>23</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522549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A1B03DE-899D-42AE-9F48-6D0228C52F68}" type="slidenum">
              <a:rPr lang="en-US" smtClean="0"/>
              <a:pPr eaLnBrk="1" hangingPunct="1"/>
              <a:t>24</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6774635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CB561A0-3C75-48BB-B692-3DC720589E66}" type="slidenum">
              <a:rPr lang="en-US" smtClean="0"/>
              <a:pPr eaLnBrk="1" hangingPunct="1"/>
              <a:t>25</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7134702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86DF4C-7A10-4668-82CF-F6564A34E8AC}" type="slidenum">
              <a:rPr lang="en-US" smtClean="0"/>
              <a:pPr eaLnBrk="1" hangingPunct="1"/>
              <a:t>26</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8894986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53625E9-A78E-4770-8901-8A0D1756643B}" type="slidenum">
              <a:rPr lang="en-US" smtClean="0"/>
              <a:pPr eaLnBrk="1" hangingPunct="1"/>
              <a:t>27</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075906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BFFAC6-6DDC-4BDD-992E-EABF1ECCCB5B}" type="slidenum">
              <a:rPr lang="en-US" smtClean="0"/>
              <a:pPr eaLnBrk="1" hangingPunct="1"/>
              <a:t>28</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0683986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2A8E8B0-C9BD-41F9-8004-3886999EBE73}" type="slidenum">
              <a:rPr lang="en-US" smtClean="0"/>
              <a:pPr eaLnBrk="1" hangingPunct="1"/>
              <a:t>29</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07633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37CF256-CAF5-4234-B64F-8B7029F6557F}" type="slidenum">
              <a:rPr lang="en-US" smtClean="0"/>
              <a:pPr eaLnBrk="1" hangingPunct="1"/>
              <a:t>3</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7936504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6ED6E8A-930F-4997-AEAB-7900A1E0700B}" type="slidenum">
              <a:rPr lang="en-US" smtClean="0"/>
              <a:pPr eaLnBrk="1" hangingPunct="1"/>
              <a:t>30</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9027657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0A244C7-2CED-429C-82C9-10FA4DB689C8}" type="slidenum">
              <a:rPr lang="en-US" smtClean="0"/>
              <a:pPr eaLnBrk="1" hangingPunct="1"/>
              <a:t>31</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9633180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6C5473-F714-4FB6-9FB0-3EE3C170C6BC}" type="slidenum">
              <a:rPr lang="en-US" smtClean="0"/>
              <a:pPr eaLnBrk="1" hangingPunct="1"/>
              <a:t>32</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265983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D2C20B5-1D3A-4437-A676-D9AB8C52537A}" type="slidenum">
              <a:rPr lang="en-US" smtClean="0"/>
              <a:pPr eaLnBrk="1" hangingPunct="1"/>
              <a:t>33</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9445101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2CDEA68-615A-47E5-A9D9-3655E0D57BC9}" type="slidenum">
              <a:rPr lang="en-US" smtClean="0"/>
              <a:pPr eaLnBrk="1" hangingPunct="1"/>
              <a:t>34</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743049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CE3C616-25D8-49F2-98D0-3225ED8C9114}" type="slidenum">
              <a:rPr lang="en-US" smtClean="0"/>
              <a:pPr eaLnBrk="1" hangingPunct="1"/>
              <a:t>35</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8328258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E943D13-98D8-4BC7-A8ED-580EE70F8722}" type="slidenum">
              <a:rPr lang="en-US" smtClean="0"/>
              <a:pPr eaLnBrk="1" hangingPunct="1"/>
              <a:t>36</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4133509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9A5551-A177-4C60-B19A-C1807107823F}" type="slidenum">
              <a:rPr lang="en-US" smtClean="0"/>
              <a:pPr eaLnBrk="1" hangingPunct="1"/>
              <a:t>37</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4377334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5D01523-4E37-49EE-99CC-DCF04204A169}" type="slidenum">
              <a:rPr lang="en-US" smtClean="0"/>
              <a:pPr eaLnBrk="1" hangingPunct="1"/>
              <a:t>38</a:t>
            </a:fld>
            <a:endParaRPr lang="en-US"/>
          </a:p>
        </p:txBody>
      </p:sp>
    </p:spTree>
    <p:extLst>
      <p:ext uri="{BB962C8B-B14F-4D97-AF65-F5344CB8AC3E}">
        <p14:creationId xmlns:p14="http://schemas.microsoft.com/office/powerpoint/2010/main" val="49404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95BE7A3-76C5-4F16-A5AD-2CF843E85E5D}" type="slidenum">
              <a:rPr lang="en-US" smtClean="0"/>
              <a:pPr eaLnBrk="1" hangingPunct="1"/>
              <a:t>39</a:t>
            </a:fld>
            <a:endParaRPr lang="en-US"/>
          </a:p>
        </p:txBody>
      </p:sp>
    </p:spTree>
    <p:extLst>
      <p:ext uri="{BB962C8B-B14F-4D97-AF65-F5344CB8AC3E}">
        <p14:creationId xmlns:p14="http://schemas.microsoft.com/office/powerpoint/2010/main" val="712412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64AA65C-2BB2-41EF-B2C0-B0E7563A27D0}" type="slidenum">
              <a:rPr lang="en-US" smtClean="0"/>
              <a:pPr eaLnBrk="1" hangingPunct="1"/>
              <a:t>4</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7339832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8CDAAEF-B4A7-4CB4-B490-229D8FD73A81}" type="slidenum">
              <a:rPr lang="en-US" smtClean="0"/>
              <a:pPr eaLnBrk="1" hangingPunct="1"/>
              <a:t>41</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607861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BA34774-873F-463A-A486-B0CCE9E0A8BD}" type="slidenum">
              <a:rPr lang="en-US" smtClean="0"/>
              <a:pPr eaLnBrk="1" hangingPunct="1"/>
              <a:t>42</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3859081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EA1BCDA-41C9-4BBA-B03B-902F31634E43}" type="slidenum">
              <a:rPr lang="en-US" smtClean="0"/>
              <a:pPr eaLnBrk="1" hangingPunct="1"/>
              <a:t>43</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8805715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495A18-336A-4F3D-9AD4-26DAEF65F845}" type="slidenum">
              <a:rPr lang="en-US" smtClean="0"/>
              <a:pPr eaLnBrk="1" hangingPunct="1"/>
              <a:t>44</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3499058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B021542-6C68-4C9E-A006-86DC52146450}" type="slidenum">
              <a:rPr lang="en-US" smtClean="0"/>
              <a:pPr eaLnBrk="1" hangingPunct="1"/>
              <a:t>45</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238763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C5304ED-0F26-4B90-9397-B67D6DD37E33}" type="slidenum">
              <a:rPr lang="en-US" smtClean="0"/>
              <a:pPr eaLnBrk="1" hangingPunct="1"/>
              <a:t>5</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613304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FC9D1D4-CC9B-4DC7-9097-A4C62DE98E92}" type="slidenum">
              <a:rPr lang="en-US" smtClean="0"/>
              <a:pPr eaLnBrk="1" hangingPunct="1"/>
              <a:t>6</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697829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3F6DDE1-B33F-42D4-A160-32E7A98B4F3C}" type="slidenum">
              <a:rPr lang="en-US" smtClean="0"/>
              <a:pPr eaLnBrk="1" hangingPunct="1"/>
              <a:t>7</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892770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F67683B-1B0D-4A24-9960-0772BF9EDAE3}" type="slidenum">
              <a:rPr lang="en-US" smtClean="0"/>
              <a:pPr eaLnBrk="1" hangingPunct="1"/>
              <a:t>8</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691796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8933339-BA12-4903-9A92-92AF87DF1944}" type="slidenum">
              <a:rPr lang="en-US" smtClean="0"/>
              <a:pPr eaLnBrk="1" hangingPunct="1"/>
              <a:t>9</a:t>
            </a:fld>
            <a:endParaRPr lang="en-US"/>
          </a:p>
        </p:txBody>
      </p:sp>
    </p:spTree>
    <p:extLst>
      <p:ext uri="{BB962C8B-B14F-4D97-AF65-F5344CB8AC3E}">
        <p14:creationId xmlns:p14="http://schemas.microsoft.com/office/powerpoint/2010/main" val="2202577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685800"/>
            <a:ext cx="8686800" cy="1475293"/>
          </a:xfrm>
          <a:prstGeom prst="rect">
            <a:avLst/>
          </a:prstGeom>
        </p:spPr>
        <p:txBody>
          <a:bodyPr/>
          <a:lstStyle>
            <a:lvl1pPr>
              <a:defRPr/>
            </a:lvl1pPr>
          </a:lstStyle>
          <a:p>
            <a:pPr lvl="0"/>
            <a:r>
              <a:rPr lang="en-US" noProof="0"/>
              <a:t>Click to edit Master title style</a:t>
            </a:r>
          </a:p>
        </p:txBody>
      </p:sp>
      <p:sp>
        <p:nvSpPr>
          <p:cNvPr id="3075" name="Rectangle 3"/>
          <p:cNvSpPr>
            <a:spLocks noGrp="1" noChangeArrowheads="1"/>
          </p:cNvSpPr>
          <p:nvPr>
            <p:ph type="subTitle" idx="1"/>
          </p:nvPr>
        </p:nvSpPr>
        <p:spPr>
          <a:xfrm>
            <a:off x="228601" y="2362200"/>
            <a:ext cx="5943600" cy="1219200"/>
          </a:xfrm>
          <a:prstGeom prst="rect">
            <a:avLst/>
          </a:prstGeom>
        </p:spPr>
        <p:txBody>
          <a:bodyPr/>
          <a:lstStyle>
            <a:lvl1pPr marL="0" indent="0" algn="l">
              <a:buFontTx/>
              <a:buNone/>
              <a:defRPr/>
            </a:lvl1pPr>
          </a:lstStyle>
          <a:p>
            <a:pPr lvl="0"/>
            <a:r>
              <a:rPr lang="en-US" noProof="0"/>
              <a:t>Click to edit Master subtitle style</a:t>
            </a:r>
          </a:p>
        </p:txBody>
      </p:sp>
      <p:sp>
        <p:nvSpPr>
          <p:cNvPr id="8"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F7F46BE5-2780-481D-AE1D-BFD39D91D1B5}" type="datetime1">
              <a:rPr lang="en-US" smtClean="0"/>
              <a:pPr/>
              <a:t>9/13/2017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66309495-D39C-43C3-A2C4-DD9248A5505C}"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228600" y="1292308"/>
            <a:ext cx="8686800" cy="427029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457E9E01-53B8-4904-8709-F527FC6C0B21}" type="datetime1">
              <a:rPr lang="en-US" smtClean="0"/>
              <a:pPr/>
              <a:t>9/13/2017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1675F352-2990-4505-A84B-52084E8EBE71}" type="slidenum">
              <a:rPr lang="en-US" smtClean="0"/>
              <a:pPr>
                <a:defRPr/>
              </a:pPr>
              <a:t>‹#›</a:t>
            </a:fld>
            <a:endParaRPr lang="en-US"/>
          </a:p>
        </p:txBody>
      </p:sp>
      <p:sp>
        <p:nvSpPr>
          <p:cNvPr id="10"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120714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3337" y="127553"/>
            <a:ext cx="1942063" cy="5413531"/>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27553"/>
            <a:ext cx="6629400" cy="541353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2354C3B4-BCB7-4492-8AC6-44CD7CB7D548}" type="datetime1">
              <a:rPr lang="en-US" smtClean="0"/>
              <a:pPr/>
              <a:t>9/13/2017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EF4770B6-166B-4869-AEB8-0E0C3DD77F51}" type="slidenum">
              <a:rPr lang="en-US" smtClean="0"/>
              <a:pPr>
                <a:defRPr/>
              </a:pPr>
              <a:t>‹#›</a:t>
            </a:fld>
            <a:endParaRPr lang="en-US"/>
          </a:p>
        </p:txBody>
      </p:sp>
    </p:spTree>
    <p:extLst>
      <p:ext uri="{BB962C8B-B14F-4D97-AF65-F5344CB8AC3E}">
        <p14:creationId xmlns:p14="http://schemas.microsoft.com/office/powerpoint/2010/main" val="2862370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3854"/>
            <a:ext cx="8686799" cy="442114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2797CF25-5E81-4D61-91F0-B13557BE7D03}" type="datetime1">
              <a:rPr lang="en-US" smtClean="0"/>
              <a:pPr/>
              <a:t>9/13/2017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BF9AFB9D-CA7F-4B78-BF77-8F27B6793232}" type="slidenum">
              <a:rPr lang="en-US" smtClean="0"/>
              <a:pPr>
                <a:defRPr/>
              </a:pPr>
              <a:t>‹#›</a:t>
            </a:fld>
            <a:endParaRPr lang="en-US"/>
          </a:p>
        </p:txBody>
      </p:sp>
      <p:sp>
        <p:nvSpPr>
          <p:cNvPr id="10"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700435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4319812"/>
            <a:ext cx="8686800" cy="1362706"/>
          </a:xfrm>
          <a:prstGeom prst="rect">
            <a:avLst/>
          </a:prstGeo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228600" y="2819400"/>
            <a:ext cx="8686800" cy="1500412"/>
          </a:xfrm>
          <a:prstGeom prst="rect">
            <a:avLst/>
          </a:prstGeom>
        </p:spPr>
        <p:txBody>
          <a:bodyPr anchor="b"/>
          <a:lstStyle>
            <a:lvl1pPr marL="0" indent="0">
              <a:buNone/>
              <a:defRPr sz="1800"/>
            </a:lvl1pPr>
            <a:lvl2pPr marL="412394" indent="0">
              <a:buNone/>
              <a:defRPr sz="1600"/>
            </a:lvl2pPr>
            <a:lvl3pPr marL="824789" indent="0">
              <a:buNone/>
              <a:defRPr sz="1400"/>
            </a:lvl3pPr>
            <a:lvl4pPr marL="1237183" indent="0">
              <a:buNone/>
              <a:defRPr sz="1300"/>
            </a:lvl4pPr>
            <a:lvl5pPr marL="1649578" indent="0">
              <a:buNone/>
              <a:defRPr sz="1300"/>
            </a:lvl5pPr>
            <a:lvl6pPr marL="2061972" indent="0">
              <a:buNone/>
              <a:defRPr sz="1300"/>
            </a:lvl6pPr>
            <a:lvl7pPr marL="2474366" indent="0">
              <a:buNone/>
              <a:defRPr sz="1300"/>
            </a:lvl7pPr>
            <a:lvl8pPr marL="2886761" indent="0">
              <a:buNone/>
              <a:defRPr sz="1300"/>
            </a:lvl8pPr>
            <a:lvl9pPr marL="3299155" indent="0">
              <a:buNone/>
              <a:defRPr sz="1300"/>
            </a:lvl9pPr>
          </a:lstStyle>
          <a:p>
            <a:pPr lvl="0"/>
            <a:r>
              <a:rPr lang="en-US"/>
              <a:t>Click to edit Master text styles</a:t>
            </a:r>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68F547EA-70A6-4B11-8F41-AB2955EEBD0F}" type="datetime1">
              <a:rPr lang="en-US" smtClean="0"/>
              <a:pPr/>
              <a:t>9/13/2017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A7934946-C924-4C32-8052-B87BB956F45F}" type="slidenum">
              <a:rPr lang="en-US" smtClean="0"/>
              <a:pPr>
                <a:defRPr/>
              </a:pPr>
              <a:t>‹#›</a:t>
            </a:fld>
            <a:endParaRPr lang="en-US"/>
          </a:p>
        </p:txBody>
      </p:sp>
    </p:spTree>
    <p:extLst>
      <p:ext uri="{BB962C8B-B14F-4D97-AF65-F5344CB8AC3E}">
        <p14:creationId xmlns:p14="http://schemas.microsoft.com/office/powerpoint/2010/main" val="1583487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1" y="1295400"/>
            <a:ext cx="4274756" cy="4419600"/>
          </a:xfrm>
          <a:prstGeom prst="rect">
            <a:avLst/>
          </a:prstGeo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644" y="1295400"/>
            <a:ext cx="4274755" cy="4419600"/>
          </a:xfrm>
          <a:prstGeom prst="rect">
            <a:avLst/>
          </a:prstGeo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CCBF1FF1-88F8-4E79-BCE7-DEE8E633FA44}" type="datetime1">
              <a:rPr lang="en-US" smtClean="0"/>
              <a:pPr/>
              <a:t>9/13/2017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ADB20EEB-B2BE-4DA9-B8A0-1F21B015555B}" type="slidenum">
              <a:rPr lang="en-US" smtClean="0"/>
              <a:pPr>
                <a:defRPr/>
              </a:pPr>
              <a:t>‹#›</a:t>
            </a:fld>
            <a:endParaRPr lang="en-US"/>
          </a:p>
        </p:txBody>
      </p:sp>
      <p:sp>
        <p:nvSpPr>
          <p:cNvPr id="11"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88226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1" y="1283748"/>
            <a:ext cx="4269036" cy="639755"/>
          </a:xfrm>
          <a:prstGeom prst="rect">
            <a:avLst/>
          </a:prstGeo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a:t>Click to edit Master text styles</a:t>
            </a:r>
          </a:p>
        </p:txBody>
      </p:sp>
      <p:sp>
        <p:nvSpPr>
          <p:cNvPr id="4" name="Content Placeholder 3"/>
          <p:cNvSpPr>
            <a:spLocks noGrp="1"/>
          </p:cNvSpPr>
          <p:nvPr>
            <p:ph sz="half" idx="2"/>
          </p:nvPr>
        </p:nvSpPr>
        <p:spPr>
          <a:xfrm>
            <a:off x="228601" y="1923503"/>
            <a:ext cx="4269036" cy="3715297"/>
          </a:xfrm>
          <a:prstGeom prst="rect">
            <a:avLst/>
          </a:prstGeo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934" y="1283748"/>
            <a:ext cx="4270465" cy="639755"/>
          </a:xfrm>
          <a:prstGeom prst="rect">
            <a:avLst/>
          </a:prstGeo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4934" y="1923503"/>
            <a:ext cx="4270465" cy="3715297"/>
          </a:xfrm>
          <a:prstGeom prst="rect">
            <a:avLst/>
          </a:prstGeo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966D618E-8AC9-4A45-AFC3-037417771C8C}" type="datetime1">
              <a:rPr lang="en-US" smtClean="0"/>
              <a:pPr/>
              <a:t>9/13/2017</a:t>
            </a:fld>
            <a:endParaRPr lang="en-US"/>
          </a:p>
        </p:txBody>
      </p:sp>
      <p:sp>
        <p:nvSpPr>
          <p:cNvPr id="11" name="Footer Placeholder 2"/>
          <p:cNvSpPr>
            <a:spLocks noGrp="1"/>
          </p:cNvSpPr>
          <p:nvPr>
            <p:ph type="ftr" sz="quarter" idx="11"/>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12" name="Slide Number Placeholder 3"/>
          <p:cNvSpPr>
            <a:spLocks noGrp="1"/>
          </p:cNvSpPr>
          <p:nvPr>
            <p:ph type="sldNum" sz="quarter" idx="12"/>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7FD24356-C096-4F70-BFF4-DD295594A40C}" type="slidenum">
              <a:rPr lang="en-US" smtClean="0"/>
              <a:pPr>
                <a:defRPr/>
              </a:pPr>
              <a:t>‹#›</a:t>
            </a:fld>
            <a:endParaRPr lang="en-US"/>
          </a:p>
        </p:txBody>
      </p:sp>
      <p:sp>
        <p:nvSpPr>
          <p:cNvPr id="13"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938940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FC22673A-5041-4896-9DC4-721ED34A52B1}" type="datetime1">
              <a:rPr lang="en-US" smtClean="0"/>
              <a:pPr/>
              <a:t>9/13/2017</a:t>
            </a:fld>
            <a:endParaRPr lang="en-US"/>
          </a:p>
        </p:txBody>
      </p:sp>
      <p:sp>
        <p:nvSpPr>
          <p:cNvPr id="7"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8"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193E4886-2B12-4E5D-9122-A8CEAE234478}" type="slidenum">
              <a:rPr lang="en-US" smtClean="0"/>
              <a:pPr>
                <a:defRPr/>
              </a:pPr>
              <a:t>‹#›</a:t>
            </a:fld>
            <a:endParaRPr lang="en-US"/>
          </a:p>
        </p:txBody>
      </p:sp>
      <p:sp>
        <p:nvSpPr>
          <p:cNvPr id="9"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376333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010F225D-77E8-486A-9502-03B2E7A6CFBF}" type="datetime1">
              <a:rPr lang="en-US" smtClean="0"/>
              <a:pPr/>
              <a:t>9/13/2017</a:t>
            </a:fld>
            <a:endParaRPr lang="en-US"/>
          </a:p>
        </p:txBody>
      </p:sp>
      <p:sp>
        <p:nvSpPr>
          <p:cNvPr id="6"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7"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BD738BB7-9F26-48F2-B1A2-E5DDA422775F}" type="slidenum">
              <a:rPr lang="en-US" smtClean="0"/>
              <a:pPr>
                <a:defRPr/>
              </a:pPr>
              <a:t>‹#›</a:t>
            </a:fld>
            <a:endParaRPr lang="en-US"/>
          </a:p>
        </p:txBody>
      </p:sp>
    </p:spTree>
    <p:extLst>
      <p:ext uri="{BB962C8B-B14F-4D97-AF65-F5344CB8AC3E}">
        <p14:creationId xmlns:p14="http://schemas.microsoft.com/office/powerpoint/2010/main" val="3090197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272542"/>
            <a:ext cx="3236511" cy="1161887"/>
          </a:xfrm>
          <a:prstGeom prst="rect">
            <a:avLst/>
          </a:prstGeom>
        </p:spPr>
        <p:txBody>
          <a:bodyPr anchor="b"/>
          <a:lstStyle>
            <a:lvl1pPr algn="l">
              <a:defRPr sz="1800" b="1"/>
            </a:lvl1pPr>
          </a:lstStyle>
          <a:p>
            <a:r>
              <a:rPr lang="en-US"/>
              <a:t>Click to edit Master title style</a:t>
            </a:r>
            <a:endParaRPr lang="en-US" dirty="0"/>
          </a:p>
        </p:txBody>
      </p:sp>
      <p:sp>
        <p:nvSpPr>
          <p:cNvPr id="3" name="Content Placeholder 2"/>
          <p:cNvSpPr>
            <a:spLocks noGrp="1"/>
          </p:cNvSpPr>
          <p:nvPr>
            <p:ph idx="1"/>
          </p:nvPr>
        </p:nvSpPr>
        <p:spPr>
          <a:xfrm>
            <a:off x="3575226" y="272541"/>
            <a:ext cx="5340173" cy="5366259"/>
          </a:xfrm>
          <a:prstGeom prst="rect">
            <a:avLst/>
          </a:prstGeo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8600" y="1434428"/>
            <a:ext cx="3236511" cy="4813972"/>
          </a:xfrm>
          <a:prstGeom prst="rect">
            <a:avLst/>
          </a:prstGeo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a:t>Click to edit Master text styles</a:t>
            </a:r>
          </a:p>
        </p:txBody>
      </p:sp>
      <p:sp>
        <p:nvSpPr>
          <p:cNvPr id="8"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E113FB30-81DE-4808-AF61-38E05FCF1CA5}" type="datetime1">
              <a:rPr lang="en-US" smtClean="0"/>
              <a:pPr/>
              <a:t>9/13/2017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D5667A23-D51A-48B6-BD01-4034A5EAD5B9}" type="slidenum">
              <a:rPr lang="en-US" smtClean="0"/>
              <a:pPr>
                <a:defRPr/>
              </a:pPr>
              <a:t>‹#›</a:t>
            </a:fld>
            <a:endParaRPr lang="en-US"/>
          </a:p>
        </p:txBody>
      </p:sp>
    </p:spTree>
    <p:extLst>
      <p:ext uri="{BB962C8B-B14F-4D97-AF65-F5344CB8AC3E}">
        <p14:creationId xmlns:p14="http://schemas.microsoft.com/office/powerpoint/2010/main" val="2241127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04" y="4340928"/>
            <a:ext cx="5487258" cy="566599"/>
          </a:xfrm>
          <a:prstGeom prst="rect">
            <a:avLst/>
          </a:prstGeo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1904" y="152400"/>
            <a:ext cx="5487258" cy="4115373"/>
          </a:xfrm>
          <a:prstGeom prst="rect">
            <a:avLst/>
          </a:prstGeom>
        </p:spPr>
        <p:txBody>
          <a:bodyPr/>
          <a:lstStyle>
            <a:lvl1pPr marL="0" indent="0">
              <a:buNone/>
              <a:defRPr sz="2900"/>
            </a:lvl1pPr>
            <a:lvl2pPr marL="412394" indent="0">
              <a:buNone/>
              <a:defRPr sz="2500"/>
            </a:lvl2pPr>
            <a:lvl3pPr marL="824789" indent="0">
              <a:buNone/>
              <a:defRPr sz="2200"/>
            </a:lvl3pPr>
            <a:lvl4pPr marL="1237183" indent="0">
              <a:buNone/>
              <a:defRPr sz="1800"/>
            </a:lvl4pPr>
            <a:lvl5pPr marL="1649578" indent="0">
              <a:buNone/>
              <a:defRPr sz="1800"/>
            </a:lvl5pPr>
            <a:lvl6pPr marL="2061972" indent="0">
              <a:buNone/>
              <a:defRPr sz="1800"/>
            </a:lvl6pPr>
            <a:lvl7pPr marL="2474366" indent="0">
              <a:buNone/>
              <a:defRPr sz="1800"/>
            </a:lvl7pPr>
            <a:lvl8pPr marL="2886761" indent="0">
              <a:buNone/>
              <a:defRPr sz="1800"/>
            </a:lvl8pPr>
            <a:lvl9pPr marL="3299155" indent="0">
              <a:buNone/>
              <a:defRPr sz="1800"/>
            </a:lvl9pPr>
          </a:lstStyle>
          <a:p>
            <a:r>
              <a:rPr lang="en-US"/>
              <a:t>Click icon to add picture</a:t>
            </a:r>
          </a:p>
        </p:txBody>
      </p:sp>
      <p:sp>
        <p:nvSpPr>
          <p:cNvPr id="4" name="Text Placeholder 3"/>
          <p:cNvSpPr>
            <a:spLocks noGrp="1"/>
          </p:cNvSpPr>
          <p:nvPr>
            <p:ph type="body" sz="half" idx="2"/>
          </p:nvPr>
        </p:nvSpPr>
        <p:spPr>
          <a:xfrm>
            <a:off x="1791904" y="4907527"/>
            <a:ext cx="5487258" cy="804714"/>
          </a:xfrm>
          <a:prstGeom prst="rect">
            <a:avLst/>
          </a:prstGeo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a:t>Click to edit Master text styles</a:t>
            </a:r>
          </a:p>
        </p:txBody>
      </p:sp>
      <p:sp>
        <p:nvSpPr>
          <p:cNvPr id="8"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865A4A84-BE17-4904-972B-9919BEE7DD47}" type="datetime1">
              <a:rPr lang="en-US" smtClean="0"/>
              <a:pPr/>
              <a:t>9/13/2017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85084F97-8067-4C97-ADF9-4A4E24334D29}" type="slidenum">
              <a:rPr lang="en-US" smtClean="0"/>
              <a:pPr>
                <a:defRPr/>
              </a:pPr>
              <a:t>‹#›</a:t>
            </a:fld>
            <a:endParaRPr lang="en-US"/>
          </a:p>
        </p:txBody>
      </p:sp>
    </p:spTree>
    <p:extLst>
      <p:ext uri="{BB962C8B-B14F-4D97-AF65-F5344CB8AC3E}">
        <p14:creationId xmlns:p14="http://schemas.microsoft.com/office/powerpoint/2010/main" val="372623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AA2B106E-DE19-4BDB-9111-6CBC89A19B73}" type="datetime1">
              <a:rPr lang="en-US" smtClean="0"/>
              <a:pPr/>
              <a:t>9/13/2017</a:t>
            </a:fld>
            <a:endParaRPr lang="en-US"/>
          </a:p>
        </p:txBody>
      </p:sp>
      <p:sp>
        <p:nvSpPr>
          <p:cNvPr id="3"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4"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AAFF7039-06AA-463D-8D46-7A671956A401}" type="slidenum">
              <a:rPr lang="en-US" smtClean="0"/>
              <a:pPr>
                <a:defRPr/>
              </a:pPr>
              <a:t>‹#›</a:t>
            </a:fld>
            <a:endParaRPr lang="en-US"/>
          </a:p>
        </p:txBody>
      </p:sp>
      <p:sp>
        <p:nvSpPr>
          <p:cNvPr id="6" name="Text Placeholder 5"/>
          <p:cNvSpPr>
            <a:spLocks noGrp="1"/>
          </p:cNvSpPr>
          <p:nvPr>
            <p:ph type="body" idx="1"/>
          </p:nvPr>
        </p:nvSpPr>
        <p:spPr>
          <a:xfrm>
            <a:off x="228600" y="1295400"/>
            <a:ext cx="8686800" cy="5029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dt="0"/>
  <p:txStyles>
    <p:titleStyle>
      <a:lvl1pPr algn="l" defTabSz="915001" rtl="0" eaLnBrk="1" fontAlgn="base" hangingPunct="1">
        <a:spcBef>
          <a:spcPct val="0"/>
        </a:spcBef>
        <a:spcAft>
          <a:spcPct val="0"/>
        </a:spcAft>
        <a:defRPr sz="3600" b="0">
          <a:solidFill>
            <a:schemeClr val="tx1"/>
          </a:solidFill>
          <a:latin typeface="+mj-lt"/>
          <a:ea typeface="+mj-ea"/>
          <a:cs typeface="+mj-cs"/>
        </a:defRPr>
      </a:lvl1pPr>
      <a:lvl2pPr algn="ctr" defTabSz="915001" rtl="0" eaLnBrk="1" fontAlgn="base" hangingPunct="1">
        <a:spcBef>
          <a:spcPct val="0"/>
        </a:spcBef>
        <a:spcAft>
          <a:spcPct val="0"/>
        </a:spcAft>
        <a:defRPr sz="3600">
          <a:solidFill>
            <a:schemeClr val="tx2"/>
          </a:solidFill>
          <a:latin typeface="Arial" charset="0"/>
        </a:defRPr>
      </a:lvl2pPr>
      <a:lvl3pPr algn="ctr" defTabSz="915001" rtl="0" eaLnBrk="1" fontAlgn="base" hangingPunct="1">
        <a:spcBef>
          <a:spcPct val="0"/>
        </a:spcBef>
        <a:spcAft>
          <a:spcPct val="0"/>
        </a:spcAft>
        <a:defRPr sz="3600">
          <a:solidFill>
            <a:schemeClr val="tx2"/>
          </a:solidFill>
          <a:latin typeface="Arial" charset="0"/>
        </a:defRPr>
      </a:lvl3pPr>
      <a:lvl4pPr algn="ctr" defTabSz="915001" rtl="0" eaLnBrk="1" fontAlgn="base" hangingPunct="1">
        <a:spcBef>
          <a:spcPct val="0"/>
        </a:spcBef>
        <a:spcAft>
          <a:spcPct val="0"/>
        </a:spcAft>
        <a:defRPr sz="3600">
          <a:solidFill>
            <a:schemeClr val="tx2"/>
          </a:solidFill>
          <a:latin typeface="Arial" charset="0"/>
        </a:defRPr>
      </a:lvl4pPr>
      <a:lvl5pPr algn="ctr" defTabSz="915001" rtl="0" eaLnBrk="1" fontAlgn="base" hangingPunct="1">
        <a:spcBef>
          <a:spcPct val="0"/>
        </a:spcBef>
        <a:spcAft>
          <a:spcPct val="0"/>
        </a:spcAft>
        <a:defRPr sz="3600">
          <a:solidFill>
            <a:schemeClr val="tx2"/>
          </a:solidFill>
          <a:latin typeface="Arial" charset="0"/>
        </a:defRPr>
      </a:lvl5pPr>
      <a:lvl6pPr marL="412394" algn="ctr" defTabSz="915001" rtl="0" eaLnBrk="1" fontAlgn="base" hangingPunct="1">
        <a:spcBef>
          <a:spcPct val="0"/>
        </a:spcBef>
        <a:spcAft>
          <a:spcPct val="0"/>
        </a:spcAft>
        <a:defRPr sz="3600">
          <a:solidFill>
            <a:schemeClr val="tx2"/>
          </a:solidFill>
          <a:latin typeface="Arial" charset="0"/>
        </a:defRPr>
      </a:lvl6pPr>
      <a:lvl7pPr marL="824789" algn="ctr" defTabSz="915001" rtl="0" eaLnBrk="1" fontAlgn="base" hangingPunct="1">
        <a:spcBef>
          <a:spcPct val="0"/>
        </a:spcBef>
        <a:spcAft>
          <a:spcPct val="0"/>
        </a:spcAft>
        <a:defRPr sz="3600">
          <a:solidFill>
            <a:schemeClr val="tx2"/>
          </a:solidFill>
          <a:latin typeface="Arial" charset="0"/>
        </a:defRPr>
      </a:lvl7pPr>
      <a:lvl8pPr marL="1237183" algn="ctr" defTabSz="915001" rtl="0" eaLnBrk="1" fontAlgn="base" hangingPunct="1">
        <a:spcBef>
          <a:spcPct val="0"/>
        </a:spcBef>
        <a:spcAft>
          <a:spcPct val="0"/>
        </a:spcAft>
        <a:defRPr sz="3600">
          <a:solidFill>
            <a:schemeClr val="tx2"/>
          </a:solidFill>
          <a:latin typeface="Arial" charset="0"/>
        </a:defRPr>
      </a:lvl8pPr>
      <a:lvl9pPr marL="1649578" algn="ctr" defTabSz="915001" rtl="0" eaLnBrk="1" fontAlgn="base" hangingPunct="1">
        <a:spcBef>
          <a:spcPct val="0"/>
        </a:spcBef>
        <a:spcAft>
          <a:spcPct val="0"/>
        </a:spcAft>
        <a:defRPr sz="3600">
          <a:solidFill>
            <a:schemeClr val="tx2"/>
          </a:solidFill>
          <a:latin typeface="Arial" charset="0"/>
        </a:defRPr>
      </a:lvl9pPr>
    </p:titleStyle>
    <p:bodyStyle>
      <a:lvl1pPr marL="342231" indent="-342231" algn="l" defTabSz="915001" rtl="0" eaLnBrk="1" fontAlgn="base" hangingPunct="1">
        <a:spcBef>
          <a:spcPct val="20000"/>
        </a:spcBef>
        <a:spcAft>
          <a:spcPct val="0"/>
        </a:spcAft>
        <a:buChar char="•"/>
        <a:defRPr sz="2400">
          <a:solidFill>
            <a:schemeClr val="tx1"/>
          </a:solidFill>
          <a:latin typeface="+mn-lt"/>
          <a:ea typeface="+mn-ea"/>
          <a:cs typeface="+mn-cs"/>
        </a:defRPr>
      </a:lvl1pPr>
      <a:lvl2pPr marL="743170" indent="-286385" algn="l" defTabSz="915001" rtl="0" eaLnBrk="1" fontAlgn="base" hangingPunct="1">
        <a:spcBef>
          <a:spcPct val="20000"/>
        </a:spcBef>
        <a:spcAft>
          <a:spcPct val="0"/>
        </a:spcAft>
        <a:buChar char="–"/>
        <a:defRPr sz="2100">
          <a:solidFill>
            <a:schemeClr val="tx1"/>
          </a:solidFill>
          <a:latin typeface="+mn-lt"/>
        </a:defRPr>
      </a:lvl2pPr>
      <a:lvl3pPr marL="1142676" indent="-227677" algn="l" defTabSz="915001" rtl="0" eaLnBrk="1" fontAlgn="base" hangingPunct="1">
        <a:spcBef>
          <a:spcPct val="20000"/>
        </a:spcBef>
        <a:spcAft>
          <a:spcPct val="0"/>
        </a:spcAft>
        <a:buChar char="•"/>
        <a:defRPr sz="1900">
          <a:solidFill>
            <a:schemeClr val="tx1"/>
          </a:solidFill>
          <a:latin typeface="+mn-lt"/>
        </a:defRPr>
      </a:lvl3pPr>
      <a:lvl4pPr marL="1599461" indent="-227677" algn="l" defTabSz="915001" rtl="0" eaLnBrk="1" fontAlgn="base" hangingPunct="1">
        <a:spcBef>
          <a:spcPct val="20000"/>
        </a:spcBef>
        <a:spcAft>
          <a:spcPct val="0"/>
        </a:spcAft>
        <a:buChar char="–"/>
        <a:defRPr>
          <a:solidFill>
            <a:schemeClr val="tx1"/>
          </a:solidFill>
          <a:latin typeface="+mn-lt"/>
        </a:defRPr>
      </a:lvl4pPr>
      <a:lvl5pPr marL="2057677" indent="-229108" algn="l" defTabSz="915001" rtl="0" eaLnBrk="1" fontAlgn="base" hangingPunct="1">
        <a:spcBef>
          <a:spcPct val="20000"/>
        </a:spcBef>
        <a:spcAft>
          <a:spcPct val="0"/>
        </a:spcAft>
        <a:buChar char="»"/>
        <a:defRPr>
          <a:solidFill>
            <a:schemeClr val="tx1"/>
          </a:solidFill>
          <a:latin typeface="+mn-lt"/>
        </a:defRPr>
      </a:lvl5pPr>
      <a:lvl6pPr marL="2470071" indent="-229108" algn="l" defTabSz="915001" rtl="0" eaLnBrk="1" fontAlgn="base" hangingPunct="1">
        <a:spcBef>
          <a:spcPct val="20000"/>
        </a:spcBef>
        <a:spcAft>
          <a:spcPct val="0"/>
        </a:spcAft>
        <a:buChar char="»"/>
        <a:defRPr>
          <a:solidFill>
            <a:schemeClr val="tx1"/>
          </a:solidFill>
          <a:latin typeface="+mn-lt"/>
        </a:defRPr>
      </a:lvl6pPr>
      <a:lvl7pPr marL="2882465" indent="-229108" algn="l" defTabSz="915001" rtl="0" eaLnBrk="1" fontAlgn="base" hangingPunct="1">
        <a:spcBef>
          <a:spcPct val="20000"/>
        </a:spcBef>
        <a:spcAft>
          <a:spcPct val="0"/>
        </a:spcAft>
        <a:buChar char="»"/>
        <a:defRPr>
          <a:solidFill>
            <a:schemeClr val="tx1"/>
          </a:solidFill>
          <a:latin typeface="+mn-lt"/>
        </a:defRPr>
      </a:lvl7pPr>
      <a:lvl8pPr marL="3294860" indent="-229108" algn="l" defTabSz="915001" rtl="0" eaLnBrk="1" fontAlgn="base" hangingPunct="1">
        <a:spcBef>
          <a:spcPct val="20000"/>
        </a:spcBef>
        <a:spcAft>
          <a:spcPct val="0"/>
        </a:spcAft>
        <a:buChar char="»"/>
        <a:defRPr>
          <a:solidFill>
            <a:schemeClr val="tx1"/>
          </a:solidFill>
          <a:latin typeface="+mn-lt"/>
        </a:defRPr>
      </a:lvl8pPr>
      <a:lvl9pPr marL="3707254" indent="-229108" algn="l" defTabSz="915001"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824789" rtl="0" eaLnBrk="1" latinLnBrk="0" hangingPunct="1">
        <a:defRPr sz="1600" kern="1200">
          <a:solidFill>
            <a:schemeClr val="tx1"/>
          </a:solidFill>
          <a:latin typeface="+mn-lt"/>
          <a:ea typeface="+mn-ea"/>
          <a:cs typeface="+mn-cs"/>
        </a:defRPr>
      </a:lvl1pPr>
      <a:lvl2pPr marL="412394" algn="l" defTabSz="824789" rtl="0" eaLnBrk="1" latinLnBrk="0" hangingPunct="1">
        <a:defRPr sz="1600" kern="1200">
          <a:solidFill>
            <a:schemeClr val="tx1"/>
          </a:solidFill>
          <a:latin typeface="+mn-lt"/>
          <a:ea typeface="+mn-ea"/>
          <a:cs typeface="+mn-cs"/>
        </a:defRPr>
      </a:lvl2pPr>
      <a:lvl3pPr marL="824789" algn="l" defTabSz="824789" rtl="0" eaLnBrk="1" latinLnBrk="0" hangingPunct="1">
        <a:defRPr sz="1600" kern="1200">
          <a:solidFill>
            <a:schemeClr val="tx1"/>
          </a:solidFill>
          <a:latin typeface="+mn-lt"/>
          <a:ea typeface="+mn-ea"/>
          <a:cs typeface="+mn-cs"/>
        </a:defRPr>
      </a:lvl3pPr>
      <a:lvl4pPr marL="1237183" algn="l" defTabSz="824789" rtl="0" eaLnBrk="1" latinLnBrk="0" hangingPunct="1">
        <a:defRPr sz="1600" kern="1200">
          <a:solidFill>
            <a:schemeClr val="tx1"/>
          </a:solidFill>
          <a:latin typeface="+mn-lt"/>
          <a:ea typeface="+mn-ea"/>
          <a:cs typeface="+mn-cs"/>
        </a:defRPr>
      </a:lvl4pPr>
      <a:lvl5pPr marL="1649578" algn="l" defTabSz="824789" rtl="0" eaLnBrk="1" latinLnBrk="0" hangingPunct="1">
        <a:defRPr sz="1600" kern="1200">
          <a:solidFill>
            <a:schemeClr val="tx1"/>
          </a:solidFill>
          <a:latin typeface="+mn-lt"/>
          <a:ea typeface="+mn-ea"/>
          <a:cs typeface="+mn-cs"/>
        </a:defRPr>
      </a:lvl5pPr>
      <a:lvl6pPr marL="2061972" algn="l" defTabSz="824789" rtl="0" eaLnBrk="1" latinLnBrk="0" hangingPunct="1">
        <a:defRPr sz="1600" kern="1200">
          <a:solidFill>
            <a:schemeClr val="tx1"/>
          </a:solidFill>
          <a:latin typeface="+mn-lt"/>
          <a:ea typeface="+mn-ea"/>
          <a:cs typeface="+mn-cs"/>
        </a:defRPr>
      </a:lvl6pPr>
      <a:lvl7pPr marL="2474366" algn="l" defTabSz="824789" rtl="0" eaLnBrk="1" latinLnBrk="0" hangingPunct="1">
        <a:defRPr sz="1600" kern="1200">
          <a:solidFill>
            <a:schemeClr val="tx1"/>
          </a:solidFill>
          <a:latin typeface="+mn-lt"/>
          <a:ea typeface="+mn-ea"/>
          <a:cs typeface="+mn-cs"/>
        </a:defRPr>
      </a:lvl7pPr>
      <a:lvl8pPr marL="2886761" algn="l" defTabSz="824789" rtl="0" eaLnBrk="1" latinLnBrk="0" hangingPunct="1">
        <a:defRPr sz="1600" kern="1200">
          <a:solidFill>
            <a:schemeClr val="tx1"/>
          </a:solidFill>
          <a:latin typeface="+mn-lt"/>
          <a:ea typeface="+mn-ea"/>
          <a:cs typeface="+mn-cs"/>
        </a:defRPr>
      </a:lvl8pPr>
      <a:lvl9pPr marL="3299155" algn="l" defTabSz="82478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federalreserve.go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hyperlink" Target="http://www.glabarre.com/item/_50_Liberty_Loan_of_1917/4588/c52"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4.jpeg"/><Relationship Id="rId7" Type="http://schemas.openxmlformats.org/officeDocument/2006/relationships/slide" Target="slide32.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slide" Target="slide18.xml"/><Relationship Id="rId5" Type="http://schemas.openxmlformats.org/officeDocument/2006/relationships/slide" Target="slide20.xml"/><Relationship Id="rId4" Type="http://schemas.openxmlformats.org/officeDocument/2006/relationships/slide" Target="slide3.xml"/><Relationship Id="rId9" Type="http://schemas.openxmlformats.org/officeDocument/2006/relationships/slide" Target="slide36.xml"/></Relationships>
</file>

<file path=ppt/slides/_rels/slide2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4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wsj.com/"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hyperlink" Target="http://www.federalreserveeducation.org/resources/fedtoday/thefedtoday.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pic>
        <p:nvPicPr>
          <p:cNvPr id="5" name="Picture 4" descr="C:\Users\jthomas\Documents\Arnold 11e\Supplements\TB\Macro_sm.jpg"/>
          <p:cNvPicPr>
            <a:picLocks noChangeAspect="1" noChangeArrowheads="1"/>
          </p:cNvPicPr>
          <p:nvPr/>
        </p:nvPicPr>
        <p:blipFill>
          <a:blip r:embed="rId3" cstate="print"/>
          <a:srcRect/>
          <a:stretch>
            <a:fillRect/>
          </a:stretch>
        </p:blipFill>
        <p:spPr bwMode="auto">
          <a:xfrm>
            <a:off x="609600" y="4495800"/>
            <a:ext cx="1428750" cy="1790700"/>
          </a:xfrm>
          <a:prstGeom prst="rect">
            <a:avLst/>
          </a:prstGeom>
          <a:noFill/>
        </p:spPr>
      </p:pic>
      <p:sp>
        <p:nvSpPr>
          <p:cNvPr id="8" name="TextBox 7"/>
          <p:cNvSpPr txBox="1"/>
          <p:nvPr/>
        </p:nvSpPr>
        <p:spPr>
          <a:xfrm>
            <a:off x="1371600" y="1981200"/>
            <a:ext cx="6324600" cy="1077218"/>
          </a:xfrm>
          <a:prstGeom prst="rect">
            <a:avLst/>
          </a:prstGeom>
          <a:noFill/>
        </p:spPr>
        <p:txBody>
          <a:bodyPr wrap="square" rtlCol="0">
            <a:spAutoFit/>
          </a:bodyPr>
          <a:lstStyle/>
          <a:p>
            <a:r>
              <a:rPr lang="en-US" sz="3200" dirty="0">
                <a:solidFill>
                  <a:schemeClr val="accent2">
                    <a:lumMod val="75000"/>
                  </a:schemeClr>
                </a:solidFill>
                <a:latin typeface="Palatino Linotype" pitchFamily="18" charset="0"/>
              </a:rPr>
              <a:t>Chapter 13: The Federal Reserve System</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457200" y="1371600"/>
            <a:ext cx="8229600" cy="5029200"/>
          </a:xfrm>
          <a:extLst>
            <a:ext uri="{91240B29-F687-4F45-9708-019B960494DF}">
              <a14:hiddenLine xmlns:a14="http://schemas.microsoft.com/office/drawing/2010/main" w="9525">
                <a:solidFill>
                  <a:srgbClr val="7F7F7F"/>
                </a:solidFill>
                <a:miter lim="800000"/>
                <a:headEnd/>
                <a:tailEnd/>
              </a14:hiddenLine>
            </a:ext>
          </a:extLst>
        </p:spPr>
        <p:txBody>
          <a:bodyPr/>
          <a:lstStyle/>
          <a:p>
            <a:pPr eaLnBrk="1" hangingPunct="1">
              <a:lnSpc>
                <a:spcPct val="90000"/>
              </a:lnSpc>
              <a:buFont typeface="Wingdings" pitchFamily="2" charset="2"/>
              <a:buChar char="Ø"/>
            </a:pPr>
            <a:r>
              <a:rPr lang="en-US" dirty="0"/>
              <a:t>Control the money supply</a:t>
            </a:r>
          </a:p>
          <a:p>
            <a:pPr eaLnBrk="1" hangingPunct="1">
              <a:lnSpc>
                <a:spcPct val="90000"/>
              </a:lnSpc>
              <a:buFont typeface="Wingdings" pitchFamily="2" charset="2"/>
              <a:buChar char="Ø"/>
            </a:pPr>
            <a:r>
              <a:rPr lang="en-US" dirty="0"/>
              <a:t>Supply the economy with paper money (Federal Reserve notes)</a:t>
            </a:r>
          </a:p>
          <a:p>
            <a:pPr eaLnBrk="1" hangingPunct="1">
              <a:lnSpc>
                <a:spcPct val="90000"/>
              </a:lnSpc>
              <a:buFont typeface="Wingdings" pitchFamily="2" charset="2"/>
              <a:buChar char="Ø"/>
            </a:pPr>
            <a:r>
              <a:rPr lang="en-US" dirty="0"/>
              <a:t>Provide check clearing services</a:t>
            </a:r>
          </a:p>
          <a:p>
            <a:pPr eaLnBrk="1" hangingPunct="1">
              <a:lnSpc>
                <a:spcPct val="90000"/>
              </a:lnSpc>
              <a:buFont typeface="Wingdings" pitchFamily="2" charset="2"/>
              <a:buChar char="Ø"/>
            </a:pPr>
            <a:r>
              <a:rPr lang="en-US" dirty="0"/>
              <a:t>Hold depository institutions’ reserves</a:t>
            </a:r>
          </a:p>
          <a:p>
            <a:pPr eaLnBrk="1" hangingPunct="1">
              <a:lnSpc>
                <a:spcPct val="90000"/>
              </a:lnSpc>
              <a:buFont typeface="Wingdings" pitchFamily="2" charset="2"/>
              <a:buChar char="Ø"/>
            </a:pPr>
            <a:r>
              <a:rPr lang="en-US" dirty="0"/>
              <a:t>Supervise member banks</a:t>
            </a:r>
          </a:p>
          <a:p>
            <a:pPr eaLnBrk="1" hangingPunct="1">
              <a:lnSpc>
                <a:spcPct val="90000"/>
              </a:lnSpc>
              <a:buFont typeface="Wingdings" pitchFamily="2" charset="2"/>
              <a:buChar char="Ø"/>
            </a:pPr>
            <a:r>
              <a:rPr lang="en-US" dirty="0"/>
              <a:t>Serve as the government’s banker</a:t>
            </a:r>
          </a:p>
          <a:p>
            <a:pPr eaLnBrk="1" hangingPunct="1">
              <a:lnSpc>
                <a:spcPct val="90000"/>
              </a:lnSpc>
              <a:buFont typeface="Wingdings" pitchFamily="2" charset="2"/>
              <a:buChar char="Ø"/>
            </a:pPr>
            <a:r>
              <a:rPr lang="en-US" dirty="0"/>
              <a:t>Serve as the lender of last resort</a:t>
            </a:r>
          </a:p>
          <a:p>
            <a:pPr eaLnBrk="1" hangingPunct="1">
              <a:lnSpc>
                <a:spcPct val="90000"/>
              </a:lnSpc>
              <a:buFont typeface="Wingdings" pitchFamily="2" charset="2"/>
              <a:buChar char="Ø"/>
            </a:pPr>
            <a:r>
              <a:rPr lang="en-US" dirty="0"/>
              <a:t>Handle the sale of U.S Treasury Securities (Bills, notes, and bonds)   </a:t>
            </a:r>
          </a:p>
        </p:txBody>
      </p:sp>
      <p:sp>
        <p:nvSpPr>
          <p:cNvPr id="10242" name="Rectangle 2"/>
          <p:cNvSpPr>
            <a:spLocks noGrp="1" noChangeArrowheads="1"/>
          </p:cNvSpPr>
          <p:nvPr>
            <p:ph type="title"/>
          </p:nvPr>
        </p:nvSpPr>
        <p:spPr>
          <a:xfrm>
            <a:off x="457200" y="274638"/>
            <a:ext cx="8229600" cy="944562"/>
          </a:xfrm>
          <a:solidFill>
            <a:srgbClr val="DDDDDD"/>
          </a:solidFill>
        </p:spPr>
        <p:txBody>
          <a:bodyPr/>
          <a:lstStyle/>
          <a:p>
            <a:pPr eaLnBrk="1" hangingPunct="1"/>
            <a:r>
              <a:rPr lang="en-US"/>
              <a:t>Functions of the Fed</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20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fade">
                                      <p:cBhvr>
                                        <p:cTn id="12" dur="2000"/>
                                        <p:tgtEl>
                                          <p:spTgt spid="266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fade">
                                      <p:cBhvr>
                                        <p:cTn id="17" dur="2000"/>
                                        <p:tgtEl>
                                          <p:spTgt spid="266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fade">
                                      <p:cBhvr>
                                        <p:cTn id="22" dur="2000"/>
                                        <p:tgtEl>
                                          <p:spTgt spid="2662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6627">
                                            <p:txEl>
                                              <p:pRg st="4" end="4"/>
                                            </p:txEl>
                                          </p:spTgt>
                                        </p:tgtEl>
                                        <p:attrNameLst>
                                          <p:attrName>style.visibility</p:attrName>
                                        </p:attrNameLst>
                                      </p:cBhvr>
                                      <p:to>
                                        <p:strVal val="visible"/>
                                      </p:to>
                                    </p:set>
                                    <p:animEffect transition="in" filter="fade">
                                      <p:cBhvr>
                                        <p:cTn id="27" dur="2000"/>
                                        <p:tgtEl>
                                          <p:spTgt spid="2662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6627">
                                            <p:txEl>
                                              <p:pRg st="5" end="5"/>
                                            </p:txEl>
                                          </p:spTgt>
                                        </p:tgtEl>
                                        <p:attrNameLst>
                                          <p:attrName>style.visibility</p:attrName>
                                        </p:attrNameLst>
                                      </p:cBhvr>
                                      <p:to>
                                        <p:strVal val="visible"/>
                                      </p:to>
                                    </p:set>
                                    <p:animEffect transition="in" filter="fade">
                                      <p:cBhvr>
                                        <p:cTn id="32" dur="2000"/>
                                        <p:tgtEl>
                                          <p:spTgt spid="2662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6627">
                                            <p:txEl>
                                              <p:pRg st="6" end="6"/>
                                            </p:txEl>
                                          </p:spTgt>
                                        </p:tgtEl>
                                        <p:attrNameLst>
                                          <p:attrName>style.visibility</p:attrName>
                                        </p:attrNameLst>
                                      </p:cBhvr>
                                      <p:to>
                                        <p:strVal val="visible"/>
                                      </p:to>
                                    </p:set>
                                    <p:animEffect transition="in" filter="fade">
                                      <p:cBhvr>
                                        <p:cTn id="37" dur="2000"/>
                                        <p:tgtEl>
                                          <p:spTgt spid="2662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6627">
                                            <p:txEl>
                                              <p:pRg st="7" end="7"/>
                                            </p:txEl>
                                          </p:spTgt>
                                        </p:tgtEl>
                                        <p:attrNameLst>
                                          <p:attrName>style.visibility</p:attrName>
                                        </p:attrNameLst>
                                      </p:cBhvr>
                                      <p:to>
                                        <p:strVal val="visible"/>
                                      </p:to>
                                    </p:set>
                                    <p:animEffect transition="in" filter="fade">
                                      <p:cBhvr>
                                        <p:cTn id="42" dur="2000"/>
                                        <p:tgtEl>
                                          <p:spTgt spid="266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solidFill>
            <a:srgbClr val="DDDDDD"/>
          </a:solidFill>
        </p:spPr>
        <p:txBody>
          <a:bodyPr/>
          <a:lstStyle/>
          <a:p>
            <a:pPr eaLnBrk="1" hangingPunct="1"/>
            <a:r>
              <a:rPr lang="en-US"/>
              <a:t>The Check Clearing Process</a:t>
            </a:r>
          </a:p>
        </p:txBody>
      </p:sp>
      <p:pic>
        <p:nvPicPr>
          <p:cNvPr id="28678" name="Picture 6" descr="38014_f1202"/>
          <p:cNvPicPr>
            <a:picLocks noChangeAspect="1" noChangeArrowheads="1"/>
          </p:cNvPicPr>
          <p:nvPr/>
        </p:nvPicPr>
        <p:blipFill>
          <a:blip r:embed="rId3" cstate="print">
            <a:extLst>
              <a:ext uri="{28A0092B-C50C-407E-A947-70E740481C1C}">
                <a14:useLocalDpi xmlns:a14="http://schemas.microsoft.com/office/drawing/2010/main" val="0"/>
              </a:ext>
            </a:extLst>
          </a:blip>
          <a:srcRect r="76785"/>
          <a:stretch>
            <a:fillRect/>
          </a:stretch>
        </p:blipFill>
        <p:spPr bwMode="auto">
          <a:xfrm>
            <a:off x="304800" y="2387600"/>
            <a:ext cx="1981200" cy="30003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8679" name="Picture 7" descr="38014_f1202"/>
          <p:cNvPicPr>
            <a:picLocks noChangeAspect="1" noChangeArrowheads="1"/>
          </p:cNvPicPr>
          <p:nvPr/>
        </p:nvPicPr>
        <p:blipFill>
          <a:blip r:embed="rId3" cstate="print">
            <a:extLst>
              <a:ext uri="{28A0092B-C50C-407E-A947-70E740481C1C}">
                <a14:useLocalDpi xmlns:a14="http://schemas.microsoft.com/office/drawing/2010/main" val="0"/>
              </a:ext>
            </a:extLst>
          </a:blip>
          <a:srcRect r="50893"/>
          <a:stretch>
            <a:fillRect/>
          </a:stretch>
        </p:blipFill>
        <p:spPr bwMode="auto">
          <a:xfrm>
            <a:off x="304800" y="2387600"/>
            <a:ext cx="4191000" cy="30003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8681" name="Picture 9" descr="38014_f1202"/>
          <p:cNvPicPr>
            <a:picLocks noChangeAspect="1" noChangeArrowheads="1"/>
          </p:cNvPicPr>
          <p:nvPr/>
        </p:nvPicPr>
        <p:blipFill>
          <a:blip r:embed="rId3" cstate="print">
            <a:extLst>
              <a:ext uri="{28A0092B-C50C-407E-A947-70E740481C1C}">
                <a14:useLocalDpi xmlns:a14="http://schemas.microsoft.com/office/drawing/2010/main" val="0"/>
              </a:ext>
            </a:extLst>
          </a:blip>
          <a:srcRect r="25893"/>
          <a:stretch>
            <a:fillRect/>
          </a:stretch>
        </p:blipFill>
        <p:spPr bwMode="auto">
          <a:xfrm>
            <a:off x="304800" y="2387600"/>
            <a:ext cx="6324600" cy="30003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8682" name="Picture 10" descr="38014_f12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387600"/>
            <a:ext cx="8534400" cy="3000375"/>
          </a:xfrm>
          <a:prstGeom prst="rect">
            <a:avLst/>
          </a:prstGeom>
          <a:noFill/>
          <a:ln w="31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9" name="Rounded Rectangle 8">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10"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8678"/>
                                        </p:tgtEl>
                                        <p:attrNameLst>
                                          <p:attrName>style.visibility</p:attrName>
                                        </p:attrNameLst>
                                      </p:cBhvr>
                                      <p:to>
                                        <p:strVal val="visible"/>
                                      </p:to>
                                    </p:set>
                                    <p:animEffect transition="in" filter="fade">
                                      <p:cBhvr>
                                        <p:cTn id="7" dur="2000"/>
                                        <p:tgtEl>
                                          <p:spTgt spid="286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8679"/>
                                        </p:tgtEl>
                                        <p:attrNameLst>
                                          <p:attrName>style.visibility</p:attrName>
                                        </p:attrNameLst>
                                      </p:cBhvr>
                                      <p:to>
                                        <p:strVal val="visible"/>
                                      </p:to>
                                    </p:set>
                                    <p:animEffect transition="in" filter="fade">
                                      <p:cBhvr>
                                        <p:cTn id="12" dur="2000"/>
                                        <p:tgtEl>
                                          <p:spTgt spid="286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8681"/>
                                        </p:tgtEl>
                                        <p:attrNameLst>
                                          <p:attrName>style.visibility</p:attrName>
                                        </p:attrNameLst>
                                      </p:cBhvr>
                                      <p:to>
                                        <p:strVal val="visible"/>
                                      </p:to>
                                    </p:set>
                                    <p:animEffect transition="in" filter="fade">
                                      <p:cBhvr>
                                        <p:cTn id="17" dur="2000"/>
                                        <p:tgtEl>
                                          <p:spTgt spid="2868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8682"/>
                                        </p:tgtEl>
                                        <p:attrNameLst>
                                          <p:attrName>style.visibility</p:attrName>
                                        </p:attrNameLst>
                                      </p:cBhvr>
                                      <p:to>
                                        <p:strVal val="visible"/>
                                      </p:to>
                                    </p:set>
                                    <p:animEffect transition="in" filter="fade">
                                      <p:cBhvr>
                                        <p:cTn id="22" dur="2000"/>
                                        <p:tgtEl>
                                          <p:spTgt spid="28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609600" y="1447800"/>
            <a:ext cx="8229600" cy="4953000"/>
          </a:xfrm>
        </p:spPr>
        <p:txBody>
          <a:bodyPr>
            <a:normAutofit fontScale="92500"/>
          </a:bodyPr>
          <a:lstStyle/>
          <a:p>
            <a:pPr>
              <a:buFontTx/>
              <a:buNone/>
              <a:defRPr/>
            </a:pPr>
            <a:r>
              <a:rPr lang="en-US" dirty="0"/>
              <a:t>The U.S. Treasury is a budgetary agency; the Fed is a monetary agency.</a:t>
            </a:r>
          </a:p>
          <a:p>
            <a:pPr>
              <a:buFont typeface="Wingdings" pitchFamily="2" charset="2"/>
              <a:buChar char="Ø"/>
              <a:defRPr/>
            </a:pPr>
            <a:r>
              <a:rPr lang="en-US" dirty="0"/>
              <a:t>When the federal government spends funds, the Treasury collects the taxes and borrows the funds needed to pay suppliers and others. In short, the Treasury has an obligation to manage the financial affairs of the federal government. Except for coins, the Treasury does not issue money. It cannot create money out of thin air as the Fed can. </a:t>
            </a:r>
          </a:p>
          <a:p>
            <a:pPr>
              <a:buFont typeface="Wingdings" pitchFamily="2" charset="2"/>
              <a:buChar char="Ø"/>
              <a:defRPr/>
            </a:pPr>
            <a:r>
              <a:rPr lang="en-US" dirty="0"/>
              <a:t>The Fed is principally concerned with the availability of money and credit for the entire economy. It does not issue Treasury securities. It does not have an obligation to meet the financial needs of the federal government. Its responsibility is to provide a stable monetary framework for the economy.</a:t>
            </a:r>
          </a:p>
        </p:txBody>
      </p:sp>
      <p:sp>
        <p:nvSpPr>
          <p:cNvPr id="16386" name="Rectangle 2"/>
          <p:cNvSpPr>
            <a:spLocks noGrp="1" noChangeArrowheads="1"/>
          </p:cNvSpPr>
          <p:nvPr>
            <p:ph type="title"/>
          </p:nvPr>
        </p:nvSpPr>
        <p:spPr>
          <a:solidFill>
            <a:srgbClr val="DDDDDD"/>
          </a:solidFill>
        </p:spPr>
        <p:txBody>
          <a:bodyPr/>
          <a:lstStyle/>
          <a:p>
            <a:pPr eaLnBrk="1" hangingPunct="1"/>
            <a:r>
              <a:rPr lang="en-US"/>
              <a:t>Fed vs. U.S. Treasury</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fade">
                                      <p:cBhvr>
                                        <p:cTn id="7" dur="2000"/>
                                        <p:tgtEl>
                                          <p:spTgt spid="716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1683">
                                            <p:txEl>
                                              <p:pRg st="1" end="1"/>
                                            </p:txEl>
                                          </p:spTgt>
                                        </p:tgtEl>
                                        <p:attrNameLst>
                                          <p:attrName>style.visibility</p:attrName>
                                        </p:attrNameLst>
                                      </p:cBhvr>
                                      <p:to>
                                        <p:strVal val="visible"/>
                                      </p:to>
                                    </p:set>
                                    <p:animEffect transition="in" filter="fade">
                                      <p:cBhvr>
                                        <p:cTn id="12" dur="2000"/>
                                        <p:tgtEl>
                                          <p:spTgt spid="716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1683">
                                            <p:txEl>
                                              <p:pRg st="2" end="2"/>
                                            </p:txEl>
                                          </p:spTgt>
                                        </p:tgtEl>
                                        <p:attrNameLst>
                                          <p:attrName>style.visibility</p:attrName>
                                        </p:attrNameLst>
                                      </p:cBhvr>
                                      <p:to>
                                        <p:strVal val="visible"/>
                                      </p:to>
                                    </p:set>
                                    <p:animEffect transition="in" filter="fade">
                                      <p:cBhvr>
                                        <p:cTn id="17" dur="2000"/>
                                        <p:tgtEl>
                                          <p:spTgt spid="716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p:txBody>
          <a:bodyPr/>
          <a:lstStyle/>
          <a:p>
            <a:pPr marL="514350" indent="-514350" eaLnBrk="1" hangingPunct="1">
              <a:buFontTx/>
              <a:buAutoNum type="arabicPeriod"/>
              <a:defRPr/>
            </a:pPr>
            <a:r>
              <a:rPr lang="en-US" sz="2800" b="1" dirty="0"/>
              <a:t>The president of which Federal Reserve District Bank holds a permanent seat on the Federal Open Market Committee (FOMC)?</a:t>
            </a:r>
          </a:p>
          <a:p>
            <a:pPr marL="514350" indent="-514350" eaLnBrk="1" hangingPunct="1">
              <a:buFontTx/>
              <a:buNone/>
              <a:defRPr/>
            </a:pPr>
            <a:r>
              <a:rPr lang="en-US" sz="2000" b="1" dirty="0"/>
              <a:t>	</a:t>
            </a:r>
            <a:r>
              <a:rPr lang="en-US" sz="2000" dirty="0"/>
              <a:t>Federal Reserve Bank of New York.</a:t>
            </a:r>
          </a:p>
          <a:p>
            <a:pPr marL="514350" indent="-514350" eaLnBrk="1" hangingPunct="1">
              <a:buFontTx/>
              <a:buNone/>
              <a:defRPr/>
            </a:pPr>
            <a:endParaRPr lang="en-US" b="1" dirty="0"/>
          </a:p>
          <a:p>
            <a:pPr marL="514350" indent="-514350" eaLnBrk="1" hangingPunct="1">
              <a:buFontTx/>
              <a:buNone/>
              <a:defRPr/>
            </a:pPr>
            <a:endParaRPr lang="en-US" b="1" dirty="0"/>
          </a:p>
          <a:p>
            <a:pPr eaLnBrk="1" hangingPunct="1">
              <a:buFont typeface="Wingdings" pitchFamily="2" charset="2"/>
              <a:buNone/>
              <a:defRPr/>
            </a:pPr>
            <a:endParaRPr lang="en-US" dirty="0"/>
          </a:p>
        </p:txBody>
      </p:sp>
      <p:sp>
        <p:nvSpPr>
          <p:cNvPr id="13314" name="Rectangle 2"/>
          <p:cNvSpPr>
            <a:spLocks noGrp="1" noChangeArrowheads="1"/>
          </p:cNvSpPr>
          <p:nvPr>
            <p:ph type="title"/>
          </p:nvPr>
        </p:nvSpPr>
        <p:spPr>
          <a:solidFill>
            <a:srgbClr val="DDDDDD"/>
          </a:solidFill>
        </p:spPr>
        <p:txBody>
          <a:bodyPr/>
          <a:lstStyle/>
          <a:p>
            <a:pPr eaLnBrk="1" hangingPunct="1"/>
            <a:r>
              <a:rPr lang="en-US"/>
              <a:t>Self-test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fade">
                                      <p:cBhvr>
                                        <p:cTn id="7" dur="2000"/>
                                        <p:tgtEl>
                                          <p:spTgt spid="40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fade">
                                      <p:cBhvr>
                                        <p:cTn id="12" dur="2000"/>
                                        <p:tgtEl>
                                          <p:spTgt spid="409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5" name="Rectangle 3"/>
          <p:cNvSpPr>
            <a:spLocks noGrp="1" noChangeArrowheads="1"/>
          </p:cNvSpPr>
          <p:nvPr>
            <p:ph idx="1"/>
          </p:nvPr>
        </p:nvSpPr>
        <p:spPr>
          <a:xfrm>
            <a:off x="381000" y="1600201"/>
            <a:ext cx="8229600" cy="4114800"/>
          </a:xfrm>
          <a:extLst>
            <a:ext uri="{91240B29-F687-4F45-9708-019B960494DF}">
              <a14:hiddenLine xmlns:a14="http://schemas.microsoft.com/office/drawing/2010/main" w="9525">
                <a:solidFill>
                  <a:srgbClr val="7F7F7F"/>
                </a:solidFill>
                <a:miter lim="800000"/>
                <a:headEnd/>
                <a:tailEnd/>
              </a14:hiddenLine>
            </a:ext>
          </a:extLst>
        </p:spPr>
        <p:txBody>
          <a:bodyPr/>
          <a:lstStyle/>
          <a:p>
            <a:pPr>
              <a:buFontTx/>
              <a:buNone/>
            </a:pPr>
            <a:r>
              <a:rPr lang="en-US" sz="2800" b="1" dirty="0"/>
              <a:t>2. What is the most important responsibility of the Fed?</a:t>
            </a:r>
            <a:r>
              <a:rPr lang="en-US" sz="2800" dirty="0"/>
              <a:t> </a:t>
            </a:r>
          </a:p>
          <a:p>
            <a:pPr>
              <a:buFontTx/>
              <a:buNone/>
            </a:pPr>
            <a:r>
              <a:rPr lang="en-US" sz="2000" dirty="0"/>
              <a:t>	The Fed controls the money supply.</a:t>
            </a:r>
          </a:p>
          <a:p>
            <a:pPr eaLnBrk="1" hangingPunct="1">
              <a:buFontTx/>
              <a:buNone/>
            </a:pPr>
            <a:endParaRPr lang="en-US" sz="3100" b="1" dirty="0"/>
          </a:p>
          <a:p>
            <a:pPr eaLnBrk="1" hangingPunct="1">
              <a:buFont typeface="Wingdings" pitchFamily="2" charset="2"/>
              <a:buNone/>
            </a:pPr>
            <a:endParaRPr lang="en-US" dirty="0"/>
          </a:p>
        </p:txBody>
      </p:sp>
      <p:sp>
        <p:nvSpPr>
          <p:cNvPr id="14338" name="Rectangle 2"/>
          <p:cNvSpPr>
            <a:spLocks noGrp="1" noChangeArrowheads="1"/>
          </p:cNvSpPr>
          <p:nvPr>
            <p:ph type="title"/>
          </p:nvPr>
        </p:nvSpPr>
        <p:spPr>
          <a:solidFill>
            <a:srgbClr val="DDDDDD"/>
          </a:solidFill>
        </p:spPr>
        <p:txBody>
          <a:bodyPr/>
          <a:lstStyle/>
          <a:p>
            <a:pPr eaLnBrk="1" hangingPunct="1"/>
            <a:r>
              <a:rPr lang="en-US"/>
              <a:t>Self-test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fade">
                                      <p:cBhvr>
                                        <p:cTn id="7" dur="2000"/>
                                        <p:tgtEl>
                                          <p:spTgt spid="696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9635">
                                            <p:txEl>
                                              <p:pRg st="1" end="1"/>
                                            </p:txEl>
                                          </p:spTgt>
                                        </p:tgtEl>
                                        <p:attrNameLst>
                                          <p:attrName>style.visibility</p:attrName>
                                        </p:attrNameLst>
                                      </p:cBhvr>
                                      <p:to>
                                        <p:strVal val="visible"/>
                                      </p:to>
                                    </p:set>
                                    <p:animEffect transition="in" filter="fade">
                                      <p:cBhvr>
                                        <p:cTn id="12" dur="2000"/>
                                        <p:tgtEl>
                                          <p:spTgt spid="696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extLst>
            <a:ext uri="{91240B29-F687-4F45-9708-019B960494DF}">
              <a14:hiddenLine xmlns:a14="http://schemas.microsoft.com/office/drawing/2010/main" w="9525">
                <a:solidFill>
                  <a:srgbClr val="7F7F7F"/>
                </a:solidFill>
                <a:miter lim="800000"/>
                <a:headEnd/>
                <a:tailEnd/>
              </a14:hiddenLine>
            </a:ext>
          </a:extLst>
        </p:spPr>
        <p:txBody>
          <a:bodyPr/>
          <a:lstStyle/>
          <a:p>
            <a:pPr eaLnBrk="1" hangingPunct="1">
              <a:buFontTx/>
              <a:buNone/>
            </a:pPr>
            <a:r>
              <a:rPr lang="en-US" sz="2800" b="1" dirty="0"/>
              <a:t>3. What does it mean to say the Fed acts as “lender of last resort”?</a:t>
            </a:r>
          </a:p>
          <a:p>
            <a:pPr eaLnBrk="1" hangingPunct="1">
              <a:buFontTx/>
              <a:buNone/>
            </a:pPr>
            <a:r>
              <a:rPr lang="en-US" sz="2000" dirty="0"/>
              <a:t>	Acting as the lender of last resort means the Fed stands ready to lend funds to banks that are suffering cash management, or liquidity, problems.</a:t>
            </a:r>
          </a:p>
          <a:p>
            <a:pPr eaLnBrk="1" hangingPunct="1">
              <a:buFont typeface="Wingdings" pitchFamily="2" charset="2"/>
              <a:buChar char="ü"/>
            </a:pPr>
            <a:endParaRPr lang="en-US" dirty="0"/>
          </a:p>
        </p:txBody>
      </p:sp>
      <p:sp>
        <p:nvSpPr>
          <p:cNvPr id="15362" name="Rectangle 2"/>
          <p:cNvSpPr>
            <a:spLocks noGrp="1" noChangeArrowheads="1"/>
          </p:cNvSpPr>
          <p:nvPr>
            <p:ph type="title"/>
          </p:nvPr>
        </p:nvSpPr>
        <p:spPr>
          <a:solidFill>
            <a:srgbClr val="DDDDDD"/>
          </a:solidFill>
        </p:spPr>
        <p:txBody>
          <a:bodyPr/>
          <a:lstStyle/>
          <a:p>
            <a:pPr eaLnBrk="1" hangingPunct="1"/>
            <a:r>
              <a:rPr lang="en-US"/>
              <a:t>Self-test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fade">
                                      <p:cBhvr>
                                        <p:cTn id="7" dur="2000"/>
                                        <p:tgtEl>
                                          <p:spTgt spid="716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1683">
                                            <p:txEl>
                                              <p:pRg st="1" end="1"/>
                                            </p:txEl>
                                          </p:spTgt>
                                        </p:tgtEl>
                                        <p:attrNameLst>
                                          <p:attrName>style.visibility</p:attrName>
                                        </p:attrNameLst>
                                      </p:cBhvr>
                                      <p:to>
                                        <p:strVal val="visible"/>
                                      </p:to>
                                    </p:set>
                                    <p:animEffect transition="in" filter="fade">
                                      <p:cBhvr>
                                        <p:cTn id="12" dur="2000"/>
                                        <p:tgtEl>
                                          <p:spTgt spid="716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609600" y="1447800"/>
            <a:ext cx="8229600" cy="4953000"/>
          </a:xfrm>
        </p:spPr>
        <p:txBody>
          <a:bodyPr>
            <a:normAutofit/>
          </a:bodyPr>
          <a:lstStyle/>
          <a:p>
            <a:pPr>
              <a:buFontTx/>
              <a:buNone/>
              <a:defRPr/>
            </a:pPr>
            <a:r>
              <a:rPr lang="en-US" dirty="0"/>
              <a:t>1. A bank’s reserves equal its bank deposits at the Fed (the balance in its reserve account at the Fed) plus its vault cash.</a:t>
            </a:r>
          </a:p>
          <a:p>
            <a:pPr algn="ctr">
              <a:buFontTx/>
              <a:buNone/>
              <a:defRPr/>
            </a:pPr>
            <a:r>
              <a:rPr lang="en-US" b="1" dirty="0"/>
              <a:t>Reserves = Bank deposits at the Fed +  Vault cash</a:t>
            </a:r>
          </a:p>
          <a:p>
            <a:pPr>
              <a:buFontTx/>
              <a:buNone/>
              <a:defRPr/>
            </a:pPr>
            <a:r>
              <a:rPr lang="en-US" dirty="0"/>
              <a:t>2. A bank’s required reserves are equal to the required reserve ratio (</a:t>
            </a:r>
            <a:r>
              <a:rPr lang="en-US" i="1" dirty="0"/>
              <a:t>r) times its checkable </a:t>
            </a:r>
            <a:r>
              <a:rPr lang="en-US" dirty="0"/>
              <a:t>deposits.</a:t>
            </a:r>
          </a:p>
          <a:p>
            <a:pPr algn="ctr">
              <a:buFontTx/>
              <a:buNone/>
              <a:defRPr/>
            </a:pPr>
            <a:r>
              <a:rPr lang="en-US" b="1" dirty="0"/>
              <a:t>Required reserves = </a:t>
            </a:r>
            <a:r>
              <a:rPr lang="en-US" b="1" i="1" dirty="0"/>
              <a:t>r </a:t>
            </a:r>
            <a:r>
              <a:rPr lang="en-US" b="1" dirty="0"/>
              <a:t>x</a:t>
            </a:r>
            <a:r>
              <a:rPr lang="en-US" b="1" i="1" dirty="0"/>
              <a:t> Checkable deposits</a:t>
            </a:r>
          </a:p>
          <a:p>
            <a:pPr>
              <a:buFontTx/>
              <a:buNone/>
              <a:defRPr/>
            </a:pPr>
            <a:r>
              <a:rPr lang="en-US" dirty="0"/>
              <a:t>3. A bank’s excess reserves equal its reserves minus its required reserves.</a:t>
            </a:r>
          </a:p>
          <a:p>
            <a:pPr algn="ctr">
              <a:buFontTx/>
              <a:buNone/>
              <a:defRPr/>
            </a:pPr>
            <a:r>
              <a:rPr lang="en-US" b="1" dirty="0"/>
              <a:t>Excess reserves = Reserves -  Required reserves</a:t>
            </a:r>
          </a:p>
          <a:p>
            <a:pPr>
              <a:buFontTx/>
              <a:buNone/>
              <a:defRPr/>
            </a:pPr>
            <a:r>
              <a:rPr lang="en-US" dirty="0"/>
              <a:t>4. A bank can use its excess reserves to create new loans.</a:t>
            </a:r>
          </a:p>
        </p:txBody>
      </p:sp>
      <p:sp>
        <p:nvSpPr>
          <p:cNvPr id="17410" name="Rectangle 2"/>
          <p:cNvSpPr>
            <a:spLocks noGrp="1" noChangeArrowheads="1"/>
          </p:cNvSpPr>
          <p:nvPr>
            <p:ph type="title"/>
          </p:nvPr>
        </p:nvSpPr>
        <p:spPr>
          <a:solidFill>
            <a:srgbClr val="DDDDDD"/>
          </a:solidFill>
        </p:spPr>
        <p:txBody>
          <a:bodyPr>
            <a:normAutofit fontScale="90000"/>
          </a:bodyPr>
          <a:lstStyle/>
          <a:p>
            <a:pPr eaLnBrk="1" hangingPunct="1"/>
            <a:r>
              <a:rPr lang="en-US"/>
              <a:t>Review of Reserves, Required Reserves, and Excess Reserves</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fade">
                                      <p:cBhvr>
                                        <p:cTn id="7" dur="2000"/>
                                        <p:tgtEl>
                                          <p:spTgt spid="7168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1683">
                                            <p:txEl>
                                              <p:pRg st="1" end="1"/>
                                            </p:txEl>
                                          </p:spTgt>
                                        </p:tgtEl>
                                        <p:attrNameLst>
                                          <p:attrName>style.visibility</p:attrName>
                                        </p:attrNameLst>
                                      </p:cBhvr>
                                      <p:to>
                                        <p:strVal val="visible"/>
                                      </p:to>
                                    </p:set>
                                    <p:animEffect transition="in" filter="fade">
                                      <p:cBhvr>
                                        <p:cTn id="10" dur="2000"/>
                                        <p:tgtEl>
                                          <p:spTgt spid="7168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71683">
                                            <p:txEl>
                                              <p:pRg st="2" end="2"/>
                                            </p:txEl>
                                          </p:spTgt>
                                        </p:tgtEl>
                                        <p:attrNameLst>
                                          <p:attrName>style.visibility</p:attrName>
                                        </p:attrNameLst>
                                      </p:cBhvr>
                                      <p:to>
                                        <p:strVal val="visible"/>
                                      </p:to>
                                    </p:set>
                                    <p:animEffect transition="in" filter="fade">
                                      <p:cBhvr>
                                        <p:cTn id="15" dur="2000"/>
                                        <p:tgtEl>
                                          <p:spTgt spid="7168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1683">
                                            <p:txEl>
                                              <p:pRg st="3" end="3"/>
                                            </p:txEl>
                                          </p:spTgt>
                                        </p:tgtEl>
                                        <p:attrNameLst>
                                          <p:attrName>style.visibility</p:attrName>
                                        </p:attrNameLst>
                                      </p:cBhvr>
                                      <p:to>
                                        <p:strVal val="visible"/>
                                      </p:to>
                                    </p:set>
                                    <p:animEffect transition="in" filter="fade">
                                      <p:cBhvr>
                                        <p:cTn id="18" dur="2000"/>
                                        <p:tgtEl>
                                          <p:spTgt spid="7168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71683">
                                            <p:txEl>
                                              <p:pRg st="4" end="4"/>
                                            </p:txEl>
                                          </p:spTgt>
                                        </p:tgtEl>
                                        <p:attrNameLst>
                                          <p:attrName>style.visibility</p:attrName>
                                        </p:attrNameLst>
                                      </p:cBhvr>
                                      <p:to>
                                        <p:strVal val="visible"/>
                                      </p:to>
                                    </p:set>
                                    <p:animEffect transition="in" filter="fade">
                                      <p:cBhvr>
                                        <p:cTn id="23" dur="2000"/>
                                        <p:tgtEl>
                                          <p:spTgt spid="7168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1683">
                                            <p:txEl>
                                              <p:pRg st="5" end="5"/>
                                            </p:txEl>
                                          </p:spTgt>
                                        </p:tgtEl>
                                        <p:attrNameLst>
                                          <p:attrName>style.visibility</p:attrName>
                                        </p:attrNameLst>
                                      </p:cBhvr>
                                      <p:to>
                                        <p:strVal val="visible"/>
                                      </p:to>
                                    </p:set>
                                    <p:animEffect transition="in" filter="fade">
                                      <p:cBhvr>
                                        <p:cTn id="26" dur="2000"/>
                                        <p:tgtEl>
                                          <p:spTgt spid="71683">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71683">
                                            <p:txEl>
                                              <p:pRg st="6" end="6"/>
                                            </p:txEl>
                                          </p:spTgt>
                                        </p:tgtEl>
                                        <p:attrNameLst>
                                          <p:attrName>style.visibility</p:attrName>
                                        </p:attrNameLst>
                                      </p:cBhvr>
                                      <p:to>
                                        <p:strVal val="visible"/>
                                      </p:to>
                                    </p:set>
                                    <p:animEffect transition="in" filter="fade">
                                      <p:cBhvr>
                                        <p:cTn id="31" dur="2000"/>
                                        <p:tgtEl>
                                          <p:spTgt spid="716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extLst>
            <a:ext uri="{91240B29-F687-4F45-9708-019B960494DF}">
              <a14:hiddenLine xmlns:a14="http://schemas.microsoft.com/office/drawing/2010/main" w="9525">
                <a:solidFill>
                  <a:srgbClr val="7F7F7F"/>
                </a:solidFill>
                <a:miter lim="800000"/>
                <a:headEnd/>
                <a:tailEnd/>
              </a14:hiddenLine>
            </a:ext>
          </a:extLst>
        </p:spPr>
        <p:txBody>
          <a:bodyPr/>
          <a:lstStyle/>
          <a:p>
            <a:pPr eaLnBrk="1" hangingPunct="1">
              <a:buFont typeface="Wingdings" pitchFamily="2" charset="2"/>
              <a:buChar char="Ø"/>
            </a:pPr>
            <a:r>
              <a:rPr lang="en-US" dirty="0"/>
              <a:t>Open Market Operations</a:t>
            </a:r>
          </a:p>
          <a:p>
            <a:pPr eaLnBrk="1" hangingPunct="1">
              <a:buFont typeface="Wingdings" pitchFamily="2" charset="2"/>
              <a:buChar char="Ø"/>
            </a:pPr>
            <a:r>
              <a:rPr lang="en-US" dirty="0"/>
              <a:t>Required Reserve Ratio</a:t>
            </a:r>
          </a:p>
          <a:p>
            <a:pPr eaLnBrk="1" hangingPunct="1">
              <a:buFont typeface="Wingdings" pitchFamily="2" charset="2"/>
              <a:buChar char="Ø"/>
            </a:pPr>
            <a:r>
              <a:rPr lang="en-US" dirty="0"/>
              <a:t>Discount Rate</a:t>
            </a:r>
          </a:p>
        </p:txBody>
      </p:sp>
      <p:sp>
        <p:nvSpPr>
          <p:cNvPr id="18434" name="Rectangle 2"/>
          <p:cNvSpPr>
            <a:spLocks noGrp="1" noChangeArrowheads="1"/>
          </p:cNvSpPr>
          <p:nvPr>
            <p:ph type="title"/>
          </p:nvPr>
        </p:nvSpPr>
        <p:spPr>
          <a:solidFill>
            <a:srgbClr val="DDDDDD"/>
          </a:solidFill>
        </p:spPr>
        <p:txBody>
          <a:bodyPr/>
          <a:lstStyle/>
          <a:p>
            <a:pPr eaLnBrk="1" hangingPunct="1"/>
            <a:r>
              <a:rPr lang="en-US" sz="3200" dirty="0"/>
              <a:t>Tools for Increasing and Decreasing the Money Supply</a:t>
            </a:r>
          </a:p>
        </p:txBody>
      </p:sp>
      <p:pic>
        <p:nvPicPr>
          <p:cNvPr id="18436" name="Picture 5" descr="The Federal Reserve Board eagle logo links to home pag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800" y="3211512"/>
            <a:ext cx="6553200" cy="1739900"/>
          </a:xfrm>
          <a:prstGeom prst="rect">
            <a:avLst/>
          </a:prstGeom>
          <a:noFill/>
          <a:ln w="31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8437" name="Text Box 6"/>
          <p:cNvSpPr txBox="1">
            <a:spLocks noChangeArrowheads="1"/>
          </p:cNvSpPr>
          <p:nvPr/>
        </p:nvSpPr>
        <p:spPr bwMode="auto">
          <a:xfrm>
            <a:off x="2590800" y="5116512"/>
            <a:ext cx="4103688" cy="369888"/>
          </a:xfrm>
          <a:prstGeom prst="rect">
            <a:avLst/>
          </a:prstGeom>
          <a:noFill/>
          <a:ln w="317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002060"/>
                </a:solidFill>
                <a:latin typeface="Palatino Linotype" pitchFamily="18" charset="0"/>
              </a:rPr>
              <a:t>To visit the Fed’s web site, click above</a:t>
            </a:r>
            <a:r>
              <a:rPr lang="en-US">
                <a:solidFill>
                  <a:srgbClr val="002060"/>
                </a:solidFill>
              </a:rPr>
              <a:t>.</a:t>
            </a:r>
          </a:p>
        </p:txBody>
      </p:sp>
      <p:sp>
        <p:nvSpPr>
          <p:cNvPr id="8" name="Rounded Rectangle 7">
            <a:hlinkClick r:id="rId5"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5" action="ppaction://hlinksldjump"/>
              </a:rPr>
              <a:t>Click to return to “In this Lesson”</a:t>
            </a:r>
            <a:endParaRPr lang="en-US" sz="1050" dirty="0">
              <a:solidFill>
                <a:srgbClr val="C00000"/>
              </a:solidFill>
              <a:latin typeface="Arial" charset="0"/>
            </a:endParaRPr>
          </a:p>
        </p:txBody>
      </p:sp>
      <p:sp>
        <p:nvSpPr>
          <p:cNvPr id="9"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fade">
                                      <p:cBhvr>
                                        <p:cTn id="7" dur="2000"/>
                                        <p:tgtEl>
                                          <p:spTgt spid="430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fade">
                                      <p:cBhvr>
                                        <p:cTn id="12" dur="2000"/>
                                        <p:tgtEl>
                                          <p:spTgt spid="430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3011">
                                            <p:txEl>
                                              <p:pRg st="2" end="2"/>
                                            </p:txEl>
                                          </p:spTgt>
                                        </p:tgtEl>
                                        <p:attrNameLst>
                                          <p:attrName>style.visibility</p:attrName>
                                        </p:attrNameLst>
                                      </p:cBhvr>
                                      <p:to>
                                        <p:strVal val="visible"/>
                                      </p:to>
                                    </p:set>
                                    <p:animEffect transition="in" filter="fade">
                                      <p:cBhvr>
                                        <p:cTn id="17" dur="2000"/>
                                        <p:tgtEl>
                                          <p:spTgt spid="430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extLst>
            <a:ext uri="{91240B29-F687-4F45-9708-019B960494DF}">
              <a14:hiddenLine xmlns:a14="http://schemas.microsoft.com/office/drawing/2010/main" w="9525">
                <a:solidFill>
                  <a:srgbClr val="7F7F7F"/>
                </a:solidFill>
                <a:miter lim="800000"/>
                <a:headEnd/>
                <a:tailEnd/>
              </a14:hiddenLine>
            </a:ext>
          </a:extLst>
        </p:spPr>
        <p:txBody>
          <a:bodyPr/>
          <a:lstStyle/>
          <a:p>
            <a:pPr eaLnBrk="1" hangingPunct="1">
              <a:buFontTx/>
              <a:buNone/>
            </a:pPr>
            <a:r>
              <a:rPr lang="en-US" b="1"/>
              <a:t>Open Market Purchase - </a:t>
            </a:r>
            <a:r>
              <a:rPr lang="en-US"/>
              <a:t>The buying of U.S. government securities by the Fed</a:t>
            </a:r>
          </a:p>
          <a:p>
            <a:pPr eaLnBrk="1" hangingPunct="1">
              <a:buFontTx/>
              <a:buNone/>
            </a:pPr>
            <a:r>
              <a:rPr lang="en-US" b="1"/>
              <a:t>Open Market Sale - </a:t>
            </a:r>
            <a:r>
              <a:rPr lang="en-US"/>
              <a:t>The selling of U.S. government securities by the Fed</a:t>
            </a:r>
          </a:p>
          <a:p>
            <a:pPr eaLnBrk="1" hangingPunct="1">
              <a:buFontTx/>
              <a:buNone/>
            </a:pPr>
            <a:endParaRPr lang="en-US"/>
          </a:p>
        </p:txBody>
      </p:sp>
      <p:sp>
        <p:nvSpPr>
          <p:cNvPr id="19458" name="Rectangle 2"/>
          <p:cNvSpPr>
            <a:spLocks noGrp="1" noChangeArrowheads="1"/>
          </p:cNvSpPr>
          <p:nvPr>
            <p:ph type="title"/>
          </p:nvPr>
        </p:nvSpPr>
        <p:spPr>
          <a:solidFill>
            <a:srgbClr val="DDDDDD"/>
          </a:solidFill>
        </p:spPr>
        <p:txBody>
          <a:bodyPr/>
          <a:lstStyle/>
          <a:p>
            <a:pPr eaLnBrk="1" hangingPunct="1"/>
            <a:r>
              <a:rPr lang="en-US"/>
              <a:t>Open Market Operations</a:t>
            </a:r>
          </a:p>
        </p:txBody>
      </p:sp>
      <p:pic>
        <p:nvPicPr>
          <p:cNvPr id="19460" name="Picture 10" descr="$50 Liberty Loan of 1917">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3048000"/>
            <a:ext cx="2590800" cy="2332038"/>
          </a:xfrm>
          <a:prstGeom prst="rect">
            <a:avLst/>
          </a:prstGeom>
          <a:noFill/>
          <a:ln w="31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5"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5"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fade">
                                      <p:cBhvr>
                                        <p:cTn id="7" dur="2000"/>
                                        <p:tgtEl>
                                          <p:spTgt spid="471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fade">
                                      <p:cBhvr>
                                        <p:cTn id="12" dur="2000"/>
                                        <p:tgtEl>
                                          <p:spTgt spid="471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457200" y="457200"/>
            <a:ext cx="8229600" cy="1143000"/>
          </a:xfrm>
          <a:prstGeom prst="rect">
            <a:avLst/>
          </a:prstGeom>
          <a:solidFill>
            <a:schemeClr val="bg2">
              <a:lumMod val="20000"/>
              <a:lumOff val="80000"/>
            </a:schemeClr>
          </a:solidFill>
          <a:ln w="76200" cmpd="tri">
            <a:solidFill>
              <a:schemeClr val="bg2"/>
            </a:solidFill>
            <a:miter lim="800000"/>
            <a:headEnd/>
            <a:tailEnd/>
          </a:ln>
        </p:spPr>
        <p:txBody>
          <a:bodyPr anchor="ctr"/>
          <a:lstStyle/>
          <a:p>
            <a:pPr algn="ctr">
              <a:defRPr/>
            </a:pPr>
            <a:r>
              <a:rPr lang="en-US" sz="4000" b="1" dirty="0">
                <a:solidFill>
                  <a:srgbClr val="0070C0"/>
                </a:solidFill>
                <a:latin typeface="Times New Roman" pitchFamily="18" charset="0"/>
                <a:cs typeface="Times New Roman" pitchFamily="18" charset="0"/>
              </a:rPr>
              <a:t>T – Account </a:t>
            </a:r>
          </a:p>
          <a:p>
            <a:pPr algn="ctr">
              <a:defRPr/>
            </a:pPr>
            <a:r>
              <a:rPr lang="en-US" sz="4000" b="1" dirty="0">
                <a:solidFill>
                  <a:srgbClr val="0070C0"/>
                </a:solidFill>
                <a:latin typeface="Times New Roman" pitchFamily="18" charset="0"/>
                <a:cs typeface="Times New Roman" pitchFamily="18" charset="0"/>
              </a:rPr>
              <a:t>A Reminder</a:t>
            </a:r>
          </a:p>
        </p:txBody>
      </p:sp>
      <p:sp>
        <p:nvSpPr>
          <p:cNvPr id="20483" name="Rectangle 5"/>
          <p:cNvSpPr>
            <a:spLocks noChangeArrowheads="1"/>
          </p:cNvSpPr>
          <p:nvPr/>
        </p:nvSpPr>
        <p:spPr bwMode="auto">
          <a:xfrm>
            <a:off x="304800" y="1981200"/>
            <a:ext cx="8229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3200" dirty="0">
                <a:solidFill>
                  <a:srgbClr val="002060"/>
                </a:solidFill>
              </a:rPr>
              <a:t>   A simplified balance sheet that shows the changes in a bank’s assets and liabilities.</a:t>
            </a:r>
          </a:p>
        </p:txBody>
      </p:sp>
      <p:pic>
        <p:nvPicPr>
          <p:cNvPr id="20484" name="Picture 7" descr="MCj014973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5275" y="3505200"/>
            <a:ext cx="1609725" cy="2139950"/>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fade">
                                      <p:cBhvr>
                                        <p:cTn id="7" dur="20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524000" y="228600"/>
            <a:ext cx="5791200" cy="708025"/>
          </a:xfrm>
          <a:prstGeom prst="rect">
            <a:avLst/>
          </a:prstGeom>
          <a:solidFill>
            <a:srgbClr val="DDDDDD"/>
          </a:solidFill>
          <a:ln w="76200" cmpd="tri">
            <a:solidFill>
              <a:schemeClr val="bg2"/>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000" b="1">
                <a:solidFill>
                  <a:srgbClr val="0070C0"/>
                </a:solidFill>
                <a:latin typeface="Palatino Linotype" pitchFamily="18" charset="0"/>
              </a:rPr>
              <a:t>In This Lecture…..</a:t>
            </a:r>
          </a:p>
        </p:txBody>
      </p:sp>
      <p:pic>
        <p:nvPicPr>
          <p:cNvPr id="3075" name="Picture 3" descr="38014_p01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905000"/>
            <a:ext cx="2451100" cy="37338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3076" name="Rectangle 4"/>
          <p:cNvSpPr>
            <a:spLocks noChangeArrowheads="1"/>
          </p:cNvSpPr>
          <p:nvPr/>
        </p:nvSpPr>
        <p:spPr bwMode="auto">
          <a:xfrm>
            <a:off x="304800" y="1885950"/>
            <a:ext cx="5943600" cy="372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buFont typeface="Wingdings" pitchFamily="2" charset="2"/>
              <a:buChar char="Ø"/>
            </a:pPr>
            <a:r>
              <a:rPr lang="en-US" sz="3000" b="1" dirty="0">
                <a:solidFill>
                  <a:srgbClr val="002060"/>
                </a:solidFill>
                <a:latin typeface="Palatino Linotype" pitchFamily="18" charset="0"/>
                <a:hlinkClick r:id="rId4" action="ppaction://hlinksldjump"/>
              </a:rPr>
              <a:t>The Federal Reserve System</a:t>
            </a:r>
            <a:endParaRPr lang="en-US" sz="3000" dirty="0">
              <a:solidFill>
                <a:srgbClr val="002060"/>
              </a:solidFill>
              <a:latin typeface="Palatino Linotype" pitchFamily="18" charset="0"/>
            </a:endParaRPr>
          </a:p>
          <a:p>
            <a:pPr>
              <a:buFont typeface="Wingdings" pitchFamily="2" charset="2"/>
              <a:buChar char="Ø"/>
            </a:pPr>
            <a:r>
              <a:rPr lang="en-US" sz="3000" b="1" dirty="0">
                <a:solidFill>
                  <a:srgbClr val="002060"/>
                </a:solidFill>
                <a:latin typeface="Palatino Linotype" pitchFamily="18" charset="0"/>
                <a:hlinkClick r:id="rId5" action="ppaction://hlinksldjump"/>
              </a:rPr>
              <a:t>Controlling the Money Supply</a:t>
            </a:r>
            <a:r>
              <a:rPr lang="en-US" sz="3000" dirty="0">
                <a:solidFill>
                  <a:srgbClr val="002060"/>
                </a:solidFill>
                <a:latin typeface="Palatino Linotype" pitchFamily="18" charset="0"/>
              </a:rPr>
              <a:t> </a:t>
            </a:r>
            <a:endParaRPr lang="en-US" sz="3000" b="1" dirty="0">
              <a:solidFill>
                <a:srgbClr val="002060"/>
              </a:solidFill>
              <a:latin typeface="Palatino Linotype" pitchFamily="18" charset="0"/>
            </a:endParaRPr>
          </a:p>
          <a:p>
            <a:pPr>
              <a:buFont typeface="Wingdings" pitchFamily="2" charset="2"/>
              <a:buChar char="Ø"/>
            </a:pPr>
            <a:r>
              <a:rPr lang="en-US" sz="3000" b="1" dirty="0">
                <a:solidFill>
                  <a:srgbClr val="002060"/>
                </a:solidFill>
                <a:latin typeface="Palatino Linotype" pitchFamily="18" charset="0"/>
                <a:hlinkClick r:id="rId6" action="ppaction://hlinksldjump"/>
              </a:rPr>
              <a:t>Open Market Operations</a:t>
            </a:r>
            <a:r>
              <a:rPr lang="en-US" sz="3000" dirty="0">
                <a:solidFill>
                  <a:srgbClr val="002060"/>
                </a:solidFill>
                <a:latin typeface="Palatino Linotype" pitchFamily="18" charset="0"/>
                <a:hlinkClick r:id="rId6" action="ppaction://hlinksldjump"/>
              </a:rPr>
              <a:t> </a:t>
            </a:r>
            <a:endParaRPr lang="en-US" sz="3000" dirty="0">
              <a:solidFill>
                <a:srgbClr val="002060"/>
              </a:solidFill>
              <a:latin typeface="Palatino Linotype" pitchFamily="18" charset="0"/>
            </a:endParaRPr>
          </a:p>
          <a:p>
            <a:pPr>
              <a:buFont typeface="Wingdings" pitchFamily="2" charset="2"/>
              <a:buChar char="Ø"/>
            </a:pPr>
            <a:r>
              <a:rPr lang="en-US" sz="3000" b="1" dirty="0">
                <a:solidFill>
                  <a:srgbClr val="002060"/>
                </a:solidFill>
                <a:latin typeface="Palatino Linotype" pitchFamily="18" charset="0"/>
                <a:hlinkClick r:id="rId7" action="ppaction://hlinksldjump"/>
              </a:rPr>
              <a:t>The Required Reserve Ratio</a:t>
            </a:r>
            <a:endParaRPr lang="en-US" sz="3000" b="1" dirty="0">
              <a:solidFill>
                <a:srgbClr val="002060"/>
              </a:solidFill>
              <a:latin typeface="Palatino Linotype" pitchFamily="18" charset="0"/>
            </a:endParaRPr>
          </a:p>
          <a:p>
            <a:pPr>
              <a:buFont typeface="Wingdings" pitchFamily="2" charset="2"/>
              <a:buChar char="Ø"/>
            </a:pPr>
            <a:r>
              <a:rPr lang="en-US" sz="3000" b="1" dirty="0">
                <a:solidFill>
                  <a:srgbClr val="002060"/>
                </a:solidFill>
                <a:latin typeface="Palatino Linotype" pitchFamily="18" charset="0"/>
                <a:hlinkClick r:id="rId8" action="ppaction://hlinksldjump"/>
              </a:rPr>
              <a:t>The Discount Rate and Overnight Loans</a:t>
            </a:r>
            <a:endParaRPr lang="en-US" sz="3000" b="1" dirty="0">
              <a:solidFill>
                <a:srgbClr val="002060"/>
              </a:solidFill>
              <a:latin typeface="Palatino Linotype" pitchFamily="18" charset="0"/>
            </a:endParaRPr>
          </a:p>
          <a:p>
            <a:pPr>
              <a:buFont typeface="Wingdings" pitchFamily="2" charset="2"/>
              <a:buChar char="Ø"/>
            </a:pPr>
            <a:r>
              <a:rPr lang="en-US" sz="3000" b="1" dirty="0">
                <a:solidFill>
                  <a:srgbClr val="002060"/>
                </a:solidFill>
                <a:latin typeface="Palatino Linotype" pitchFamily="18" charset="0"/>
                <a:hlinkClick r:id="rId9" action="ppaction://hlinksldjump"/>
              </a:rPr>
              <a:t>The Federal Funds Rate Target</a:t>
            </a:r>
            <a:r>
              <a:rPr lang="en-US" sz="2800" dirty="0">
                <a:solidFill>
                  <a:srgbClr val="002060"/>
                </a:solidFill>
                <a:hlinkClick r:id="rId9" action="ppaction://hlinksldjump"/>
              </a:rPr>
              <a:t> </a:t>
            </a:r>
            <a:endParaRPr lang="en-US" sz="2800" dirty="0">
              <a:solidFill>
                <a:srgbClr val="002060"/>
              </a:solidFill>
            </a:endParaRPr>
          </a:p>
          <a:p>
            <a:pPr>
              <a:buFont typeface="Wingdings" pitchFamily="2" charset="2"/>
              <a:buNone/>
            </a:pPr>
            <a:endParaRPr lang="en-US" sz="2800" dirty="0">
              <a:solidFill>
                <a:srgbClr val="002060"/>
              </a:solidFill>
            </a:endParaRPr>
          </a:p>
        </p:txBody>
      </p:sp>
      <p:sp>
        <p:nvSpPr>
          <p:cNvPr id="3077" name="TextBox 4"/>
          <p:cNvSpPr txBox="1">
            <a:spLocks noChangeArrowheads="1"/>
          </p:cNvSpPr>
          <p:nvPr/>
        </p:nvSpPr>
        <p:spPr bwMode="auto">
          <a:xfrm>
            <a:off x="381000" y="5486400"/>
            <a:ext cx="3200400" cy="284163"/>
          </a:xfrm>
          <a:prstGeom prst="rect">
            <a:avLst/>
          </a:prstGeom>
          <a:solidFill>
            <a:srgbClr val="FFCC66"/>
          </a:solidFill>
          <a:ln w="9525">
            <a:solidFill>
              <a:schemeClr val="accent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solidFill>
                  <a:srgbClr val="C00000"/>
                </a:solidFill>
              </a:rPr>
              <a:t>To select a topic, click on its link above</a:t>
            </a: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t>Money Supply Creation Process I</a:t>
            </a:r>
          </a:p>
        </p:txBody>
      </p:sp>
      <p:sp>
        <p:nvSpPr>
          <p:cNvPr id="21507" name="Rectangle 7"/>
          <p:cNvSpPr>
            <a:spLocks noChangeArrowheads="1"/>
          </p:cNvSpPr>
          <p:nvPr/>
        </p:nvSpPr>
        <p:spPr bwMode="auto">
          <a:xfrm>
            <a:off x="457200" y="16002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200">
                <a:solidFill>
                  <a:srgbClr val="993300"/>
                </a:solidFill>
              </a:rPr>
              <a:t>   </a:t>
            </a:r>
            <a:endParaRPr lang="en-US" sz="2000">
              <a:solidFill>
                <a:srgbClr val="002060"/>
              </a:solidFill>
            </a:endParaRPr>
          </a:p>
        </p:txBody>
      </p:sp>
      <p:sp>
        <p:nvSpPr>
          <p:cNvPr id="21508" name="Rectangle 8"/>
          <p:cNvSpPr>
            <a:spLocks noChangeArrowheads="1"/>
          </p:cNvSpPr>
          <p:nvPr/>
        </p:nvSpPr>
        <p:spPr bwMode="auto">
          <a:xfrm>
            <a:off x="609600" y="434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3200">
                <a:solidFill>
                  <a:srgbClr val="993300"/>
                </a:solidFill>
              </a:rPr>
              <a:t>   </a:t>
            </a:r>
            <a:endParaRPr lang="en-US" sz="3000">
              <a:solidFill>
                <a:srgbClr val="002060"/>
              </a:solidFill>
            </a:endParaRPr>
          </a:p>
        </p:txBody>
      </p:sp>
      <p:sp>
        <p:nvSpPr>
          <p:cNvPr id="8" name="Rectangle 7"/>
          <p:cNvSpPr>
            <a:spLocks noChangeArrowheads="1"/>
          </p:cNvSpPr>
          <p:nvPr/>
        </p:nvSpPr>
        <p:spPr bwMode="auto">
          <a:xfrm>
            <a:off x="457200" y="1600200"/>
            <a:ext cx="83058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solidFill>
                  <a:srgbClr val="002060"/>
                </a:solidFill>
                <a:latin typeface="Times New Roman" pitchFamily="18" charset="0"/>
                <a:cs typeface="Times New Roman" pitchFamily="18" charset="0"/>
              </a:rPr>
              <a:t>We start with the definition of the M1 money supply:</a:t>
            </a:r>
          </a:p>
          <a:p>
            <a:r>
              <a:rPr lang="en-US" sz="2800" b="1">
                <a:solidFill>
                  <a:srgbClr val="002060"/>
                </a:solidFill>
                <a:latin typeface="Times New Roman" pitchFamily="18" charset="0"/>
                <a:cs typeface="Times New Roman" pitchFamily="18" charset="0"/>
              </a:rPr>
              <a:t>M1 =  Currency held outside banks +  Checkable deposits +  Traveler’s checks</a:t>
            </a:r>
          </a:p>
          <a:p>
            <a:endParaRPr lang="en-US" sz="2800">
              <a:solidFill>
                <a:srgbClr val="002060"/>
              </a:solidFill>
              <a:latin typeface="Times New Roman" pitchFamily="18" charset="0"/>
              <a:cs typeface="Times New Roman" pitchFamily="18" charset="0"/>
            </a:endParaRPr>
          </a:p>
          <a:p>
            <a:r>
              <a:rPr lang="en-US" sz="2800">
                <a:solidFill>
                  <a:srgbClr val="002060"/>
                </a:solidFill>
                <a:latin typeface="Times New Roman" pitchFamily="18" charset="0"/>
                <a:cs typeface="Times New Roman" pitchFamily="18" charset="0"/>
              </a:rPr>
              <a:t>Let’s suppose that checkable deposits are $10,000 and that the other two components of the money supply equal $0. It follows that the money supply is $10,000.</a:t>
            </a:r>
          </a:p>
          <a:p>
            <a:pPr algn="ctr"/>
            <a:endParaRPr lang="en-US" sz="2800">
              <a:solidFill>
                <a:srgbClr val="002060"/>
              </a:solidFill>
              <a:latin typeface="Times New Roman" pitchFamily="18" charset="0"/>
              <a:cs typeface="Times New Roman" pitchFamily="18" charset="0"/>
            </a:endParaRPr>
          </a:p>
          <a:p>
            <a:pPr algn="ctr"/>
            <a:r>
              <a:rPr lang="en-US" sz="2800" b="1">
                <a:solidFill>
                  <a:srgbClr val="002060"/>
                </a:solidFill>
                <a:latin typeface="Times New Roman" pitchFamily="18" charset="0"/>
                <a:cs typeface="Times New Roman" pitchFamily="18" charset="0"/>
              </a:rPr>
              <a:t>Money supply = $10,000</a:t>
            </a:r>
          </a:p>
        </p:txBody>
      </p:sp>
      <p:pic>
        <p:nvPicPr>
          <p:cNvPr id="21511" name="Picture 4" descr="C:\Documents and Settings\p.schneiderman\Local Settings\Temporary Internet Files\Content.IE5\JLLXH6V2\MC90023324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041900"/>
            <a:ext cx="1600200"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11"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2000"/>
                                        <p:tgtEl>
                                          <p:spTgt spid="8">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fade">
                                      <p:cBhvr>
                                        <p:cTn id="22" dur="2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t>Money Supply Creation Process II</a:t>
            </a:r>
          </a:p>
        </p:txBody>
      </p:sp>
      <p:sp>
        <p:nvSpPr>
          <p:cNvPr id="22531" name="Rectangle 7"/>
          <p:cNvSpPr>
            <a:spLocks noChangeArrowheads="1"/>
          </p:cNvSpPr>
          <p:nvPr/>
        </p:nvSpPr>
        <p:spPr bwMode="auto">
          <a:xfrm>
            <a:off x="457200" y="16002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200">
                <a:solidFill>
                  <a:srgbClr val="993300"/>
                </a:solidFill>
              </a:rPr>
              <a:t>   </a:t>
            </a:r>
            <a:endParaRPr lang="en-US" sz="2000">
              <a:solidFill>
                <a:srgbClr val="002060"/>
              </a:solidFill>
            </a:endParaRPr>
          </a:p>
        </p:txBody>
      </p:sp>
      <p:sp>
        <p:nvSpPr>
          <p:cNvPr id="22532" name="Rectangle 8"/>
          <p:cNvSpPr>
            <a:spLocks noChangeArrowheads="1"/>
          </p:cNvSpPr>
          <p:nvPr/>
        </p:nvSpPr>
        <p:spPr bwMode="auto">
          <a:xfrm>
            <a:off x="609600" y="434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3200">
                <a:solidFill>
                  <a:srgbClr val="993300"/>
                </a:solidFill>
              </a:rPr>
              <a:t>   </a:t>
            </a:r>
            <a:endParaRPr lang="en-US" sz="3000">
              <a:solidFill>
                <a:srgbClr val="002060"/>
              </a:solidFill>
            </a:endParaRPr>
          </a:p>
        </p:txBody>
      </p:sp>
      <p:sp>
        <p:nvSpPr>
          <p:cNvPr id="8" name="Rectangle 7"/>
          <p:cNvSpPr>
            <a:spLocks noChangeArrowheads="1"/>
          </p:cNvSpPr>
          <p:nvPr/>
        </p:nvSpPr>
        <p:spPr bwMode="auto">
          <a:xfrm>
            <a:off x="457200" y="1447800"/>
            <a:ext cx="8305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solidFill>
                  <a:srgbClr val="002060"/>
                </a:solidFill>
                <a:latin typeface="Times New Roman" pitchFamily="18" charset="0"/>
                <a:cs typeface="Times New Roman" pitchFamily="18" charset="0"/>
              </a:rPr>
              <a:t>For now we are going to assume that the entire $10,000 in checkable deposits is held in one bank: bank A. </a:t>
            </a:r>
          </a:p>
          <a:p>
            <a:endParaRPr lang="en-US" sz="2400">
              <a:solidFill>
                <a:srgbClr val="002060"/>
              </a:solidFill>
              <a:latin typeface="Times New Roman" pitchFamily="18" charset="0"/>
              <a:cs typeface="Times New Roman" pitchFamily="18" charset="0"/>
            </a:endParaRPr>
          </a:p>
          <a:p>
            <a:r>
              <a:rPr lang="en-US" sz="2400">
                <a:solidFill>
                  <a:srgbClr val="002060"/>
                </a:solidFill>
                <a:latin typeface="Times New Roman" pitchFamily="18" charset="0"/>
                <a:cs typeface="Times New Roman" pitchFamily="18" charset="0"/>
              </a:rPr>
              <a:t>We will also assume that the required reserve ratio is 10 percent and that bank A is currently holding $1,000 in required reserves and no excess reserves. Here is the relevant part of the balance sheet for bank A:</a:t>
            </a:r>
          </a:p>
        </p:txBody>
      </p:sp>
      <p:pic>
        <p:nvPicPr>
          <p:cNvPr id="3380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114800"/>
            <a:ext cx="9144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11">
            <a:hlinkClick r:id="rId4" action="ppaction://hlinksldjump"/>
          </p:cNvPr>
          <p:cNvSpPr/>
          <p:nvPr/>
        </p:nvSpPr>
        <p:spPr bwMode="auto">
          <a:xfrm>
            <a:off x="76200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13" name="Rectangle 5"/>
          <p:cNvSpPr txBox="1">
            <a:spLocks noChangeArrowheads="1"/>
          </p:cNvSpPr>
          <p:nvPr/>
        </p:nvSpPr>
        <p:spPr>
          <a:xfrm>
            <a:off x="2514600" y="62484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2000"/>
                                        <p:tgtEl>
                                          <p:spTgt spid="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3800"/>
                                        </p:tgtEl>
                                        <p:attrNameLst>
                                          <p:attrName>style.visibility</p:attrName>
                                        </p:attrNameLst>
                                      </p:cBhvr>
                                      <p:to>
                                        <p:strVal val="visible"/>
                                      </p:to>
                                    </p:set>
                                    <p:animEffect transition="in" filter="fade">
                                      <p:cBhvr>
                                        <p:cTn id="17" dur="2000"/>
                                        <p:tgtEl>
                                          <p:spTgt spid="33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7"/>
          <p:cNvSpPr>
            <a:spLocks noGrp="1" noChangeArrowheads="1"/>
          </p:cNvSpPr>
          <p:nvPr>
            <p:ph idx="1"/>
          </p:nvPr>
        </p:nvSpPr>
        <p:spPr>
          <a:xfrm>
            <a:off x="381000" y="1524000"/>
            <a:ext cx="8229600" cy="2057400"/>
          </a:xfrm>
          <a:extLst>
            <a:ext uri="{91240B29-F687-4F45-9708-019B960494DF}">
              <a14:hiddenLine xmlns:a14="http://schemas.microsoft.com/office/drawing/2010/main" w="9525">
                <a:solidFill>
                  <a:srgbClr val="7F7F7F"/>
                </a:solidFill>
                <a:miter lim="800000"/>
                <a:headEnd/>
                <a:tailEnd/>
              </a14:hiddenLine>
            </a:ext>
          </a:extLst>
        </p:spPr>
        <p:txBody>
          <a:bodyPr/>
          <a:lstStyle/>
          <a:p>
            <a:pPr eaLnBrk="1" hangingPunct="1">
              <a:buFontTx/>
              <a:buNone/>
            </a:pPr>
            <a:r>
              <a:rPr lang="en-US"/>
              <a:t>   </a:t>
            </a:r>
            <a:endParaRPr lang="en-US" sz="3000"/>
          </a:p>
        </p:txBody>
      </p:sp>
      <p:sp>
        <p:nvSpPr>
          <p:cNvPr id="23554" name="Rectangle 2"/>
          <p:cNvSpPr>
            <a:spLocks noGrp="1" noChangeArrowheads="1"/>
          </p:cNvSpPr>
          <p:nvPr>
            <p:ph type="title"/>
          </p:nvPr>
        </p:nvSpPr>
        <p:spPr>
          <a:solidFill>
            <a:schemeClr val="bg2">
              <a:alpha val="21960"/>
            </a:schemeClr>
          </a:solidFill>
        </p:spPr>
        <p:txBody>
          <a:bodyPr/>
          <a:lstStyle/>
          <a:p>
            <a:pPr eaLnBrk="1" hangingPunct="1"/>
            <a:r>
              <a:rPr lang="en-US"/>
              <a:t>Money Supply Creation Process III</a:t>
            </a:r>
          </a:p>
        </p:txBody>
      </p:sp>
      <p:sp>
        <p:nvSpPr>
          <p:cNvPr id="23555" name="Rectangle 5"/>
          <p:cNvSpPr>
            <a:spLocks noChangeArrowheads="1"/>
          </p:cNvSpPr>
          <p:nvPr/>
        </p:nvSpPr>
        <p:spPr bwMode="auto">
          <a:xfrm>
            <a:off x="457200" y="5181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3200">
                <a:solidFill>
                  <a:srgbClr val="993300"/>
                </a:solidFill>
              </a:rPr>
              <a:t>   </a:t>
            </a:r>
            <a:endParaRPr lang="en-US" sz="3000">
              <a:solidFill>
                <a:srgbClr val="002060"/>
              </a:solidFill>
            </a:endParaRPr>
          </a:p>
        </p:txBody>
      </p:sp>
      <p:sp>
        <p:nvSpPr>
          <p:cNvPr id="7" name="Rectangle 6"/>
          <p:cNvSpPr>
            <a:spLocks noChangeArrowheads="1"/>
          </p:cNvSpPr>
          <p:nvPr/>
        </p:nvSpPr>
        <p:spPr bwMode="auto">
          <a:xfrm>
            <a:off x="304800" y="1447800"/>
            <a:ext cx="8382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solidFill>
                  <a:srgbClr val="002060"/>
                </a:solidFill>
                <a:latin typeface="Times New Roman" pitchFamily="18" charset="0"/>
                <a:cs typeface="Times New Roman" pitchFamily="18" charset="0"/>
              </a:rPr>
              <a:t>The Fed conducts an open market purchase, which is a type of open market operation; specifically, it buys government securities from a bank. </a:t>
            </a:r>
          </a:p>
          <a:p>
            <a:endParaRPr lang="en-US" sz="2400">
              <a:solidFill>
                <a:srgbClr val="002060"/>
              </a:solidFill>
              <a:latin typeface="Times New Roman" pitchFamily="18" charset="0"/>
              <a:cs typeface="Times New Roman" pitchFamily="18" charset="0"/>
            </a:endParaRPr>
          </a:p>
          <a:p>
            <a:r>
              <a:rPr lang="en-US" sz="2400">
                <a:solidFill>
                  <a:srgbClr val="002060"/>
                </a:solidFill>
                <a:latin typeface="Times New Roman" pitchFamily="18" charset="0"/>
                <a:cs typeface="Times New Roman" pitchFamily="18" charset="0"/>
              </a:rPr>
              <a:t>In this example it buys $500 worth of government securities from bank A. Bank A turns over the government securities to the Fed, and, in return, the Fed must pay bank A $500.</a:t>
            </a:r>
          </a:p>
        </p:txBody>
      </p:sp>
      <p:pic>
        <p:nvPicPr>
          <p:cNvPr id="23559" name="Picture 8" descr="19-1Pa_shutterstock_45180748.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4114800"/>
            <a:ext cx="31242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a:hlinkClick r:id="rId4" action="ppaction://hlinksldjump"/>
          </p:cNvPr>
          <p:cNvSpPr/>
          <p:nvPr/>
        </p:nvSpPr>
        <p:spPr bwMode="auto">
          <a:xfrm>
            <a:off x="7620000" y="61722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10" name="Rectangle 5"/>
          <p:cNvSpPr txBox="1">
            <a:spLocks noChangeArrowheads="1"/>
          </p:cNvSpPr>
          <p:nvPr/>
        </p:nvSpPr>
        <p:spPr>
          <a:xfrm>
            <a:off x="25146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715962"/>
          </a:xfrm>
        </p:spPr>
        <p:txBody>
          <a:bodyPr/>
          <a:lstStyle/>
          <a:p>
            <a:pPr eaLnBrk="1" hangingPunct="1"/>
            <a:r>
              <a:rPr lang="en-US" sz="3600"/>
              <a:t>Money Supply Creation Process IV</a:t>
            </a:r>
          </a:p>
        </p:txBody>
      </p:sp>
      <p:sp>
        <p:nvSpPr>
          <p:cNvPr id="9" name="Rectangle 8"/>
          <p:cNvSpPr>
            <a:spLocks noChangeArrowheads="1"/>
          </p:cNvSpPr>
          <p:nvPr/>
        </p:nvSpPr>
        <p:spPr bwMode="auto">
          <a:xfrm>
            <a:off x="0" y="2611438"/>
            <a:ext cx="91440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002060"/>
                </a:solidFill>
                <a:latin typeface="Times New Roman" pitchFamily="18" charset="0"/>
                <a:cs typeface="Times New Roman" pitchFamily="18" charset="0"/>
              </a:rPr>
              <a:t>The balance sheet for bank A shows $1,500 in reserves and $10,000 in checkable deposits. If the required reserve ratio is 10 percent, bank A is required to hold only $1,000 in reserves. So bank A has $500 in </a:t>
            </a:r>
            <a:r>
              <a:rPr lang="en-US" sz="2000" i="1">
                <a:solidFill>
                  <a:srgbClr val="002060"/>
                </a:solidFill>
                <a:latin typeface="Times New Roman" pitchFamily="18" charset="0"/>
                <a:cs typeface="Times New Roman" pitchFamily="18" charset="0"/>
              </a:rPr>
              <a:t>excess reserves.</a:t>
            </a:r>
          </a:p>
          <a:p>
            <a:endParaRPr lang="en-US" sz="2000" i="1">
              <a:solidFill>
                <a:srgbClr val="002060"/>
              </a:solidFill>
              <a:latin typeface="Times New Roman" pitchFamily="18" charset="0"/>
              <a:cs typeface="Times New Roman" pitchFamily="18" charset="0"/>
            </a:endParaRPr>
          </a:p>
          <a:p>
            <a:r>
              <a:rPr lang="en-US" sz="2000">
                <a:solidFill>
                  <a:srgbClr val="002060"/>
                </a:solidFill>
                <a:latin typeface="Times New Roman" pitchFamily="18" charset="0"/>
                <a:cs typeface="Times New Roman" pitchFamily="18" charset="0"/>
              </a:rPr>
              <a:t>Suppose bank A takes the entire $500 in excess reserves and creates a loan for Jill. Specifically, it grants Jill a $500 loan in the form of a new checkable deposit with a balance of $500. In other words, instead of giving Jill $500 in currency, bank A simply tells Jill that she now has a checkable deposit (a checking account) with the bank and that the balance in the account is $500.</a:t>
            </a:r>
          </a:p>
          <a:p>
            <a:endParaRPr lang="en-US" sz="2000">
              <a:latin typeface="Times New Roman" pitchFamily="18" charset="0"/>
              <a:cs typeface="Times New Roman" pitchFamily="18" charset="0"/>
            </a:endParaRPr>
          </a:p>
          <a:p>
            <a:r>
              <a:rPr lang="en-US" sz="2000">
                <a:latin typeface="Times New Roman" pitchFamily="18" charset="0"/>
                <a:cs typeface="Times New Roman" pitchFamily="18" charset="0"/>
              </a:rPr>
              <a:t>.</a:t>
            </a:r>
          </a:p>
        </p:txBody>
      </p:sp>
      <p:pic>
        <p:nvPicPr>
          <p:cNvPr id="24580"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66800"/>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2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noChangeArrowheads="1"/>
          </p:cNvSpPr>
          <p:nvPr>
            <p:ph idx="1"/>
          </p:nvPr>
        </p:nvSpPr>
        <p:spPr>
          <a:xfrm>
            <a:off x="0" y="2209800"/>
            <a:ext cx="8991600" cy="1905000"/>
          </a:xfrm>
          <a:extLst>
            <a:ext uri="{91240B29-F687-4F45-9708-019B960494DF}">
              <a14:hiddenLine xmlns:a14="http://schemas.microsoft.com/office/drawing/2010/main" w="9525">
                <a:solidFill>
                  <a:srgbClr val="7F7F7F"/>
                </a:solidFill>
                <a:miter lim="800000"/>
                <a:headEnd/>
                <a:tailEnd/>
              </a14:hiddenLine>
            </a:ext>
          </a:extLst>
        </p:spPr>
        <p:txBody>
          <a:bodyPr>
            <a:normAutofit fontScale="92500"/>
          </a:bodyPr>
          <a:lstStyle/>
          <a:p>
            <a:pPr>
              <a:buFontTx/>
              <a:buNone/>
            </a:pPr>
            <a:r>
              <a:rPr lang="en-US"/>
              <a:t>	</a:t>
            </a:r>
            <a:r>
              <a:rPr lang="en-US" sz="2400"/>
              <a:t>Jill now takes the $500 loan from bank A (in the form of a new checkable deposit) and spends it. Specifically, she writes a check for $500 to Joe for the materials she buys from him. Joe then takes the $500 (he received from Jill) and deposits the full amount into his checking account at bank B. The situation for bank B looks like this:</a:t>
            </a:r>
          </a:p>
        </p:txBody>
      </p:sp>
      <p:sp>
        <p:nvSpPr>
          <p:cNvPr id="25602" name="Rectangle 2"/>
          <p:cNvSpPr>
            <a:spLocks noGrp="1" noChangeArrowheads="1"/>
          </p:cNvSpPr>
          <p:nvPr>
            <p:ph type="title"/>
          </p:nvPr>
        </p:nvSpPr>
        <p:spPr/>
        <p:txBody>
          <a:bodyPr/>
          <a:lstStyle/>
          <a:p>
            <a:pPr eaLnBrk="1" hangingPunct="1"/>
            <a:r>
              <a:rPr lang="en-US"/>
              <a:t>Money Supply Creation Process V</a:t>
            </a:r>
            <a:endParaRPr lang="en-US">
              <a:solidFill>
                <a:srgbClr val="0099CC"/>
              </a:solidFill>
            </a:endParaRPr>
          </a:p>
        </p:txBody>
      </p:sp>
      <p:sp>
        <p:nvSpPr>
          <p:cNvPr id="56323" name="Rectangle 3"/>
          <p:cNvSpPr>
            <a:spLocks noChangeArrowheads="1"/>
          </p:cNvSpPr>
          <p:nvPr/>
        </p:nvSpPr>
        <p:spPr bwMode="auto">
          <a:xfrm>
            <a:off x="0" y="3124200"/>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endParaRPr lang="en-US" sz="3000">
              <a:solidFill>
                <a:srgbClr val="002060"/>
              </a:solidFill>
            </a:endParaRPr>
          </a:p>
        </p:txBody>
      </p:sp>
      <p:sp>
        <p:nvSpPr>
          <p:cNvPr id="25606" name="Rectangle 6"/>
          <p:cNvSpPr>
            <a:spLocks noChangeArrowheads="1"/>
          </p:cNvSpPr>
          <p:nvPr/>
        </p:nvSpPr>
        <p:spPr bwMode="auto">
          <a:xfrm>
            <a:off x="457200" y="1524000"/>
            <a:ext cx="822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a:solidFill>
                  <a:srgbClr val="002060"/>
                </a:solidFill>
                <a:latin typeface="Times New Roman" pitchFamily="18" charset="0"/>
                <a:cs typeface="Times New Roman" pitchFamily="18" charset="0"/>
              </a:rPr>
              <a:t>The money supply is now $10,500</a:t>
            </a:r>
            <a:endParaRPr lang="en-US" sz="2400">
              <a:solidFill>
                <a:srgbClr val="002060"/>
              </a:solidFill>
            </a:endParaRPr>
          </a:p>
        </p:txBody>
      </p:sp>
      <p:pic>
        <p:nvPicPr>
          <p:cNvPr id="2560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191000"/>
            <a:ext cx="91440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10"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324">
                                            <p:txEl>
                                              <p:pRg st="0" end="0"/>
                                            </p:txEl>
                                          </p:spTgt>
                                        </p:tgtEl>
                                        <p:attrNameLst>
                                          <p:attrName>style.visibility</p:attrName>
                                        </p:attrNameLst>
                                      </p:cBhvr>
                                      <p:to>
                                        <p:strVal val="visible"/>
                                      </p:to>
                                    </p:set>
                                    <p:animEffect transition="in" filter="fade">
                                      <p:cBhvr>
                                        <p:cTn id="7" dur="2000"/>
                                        <p:tgtEl>
                                          <p:spTgt spid="5632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56323"/>
                                        </p:tgtEl>
                                        <p:attrNameLst>
                                          <p:attrName>style.visibility</p:attrName>
                                        </p:attrNameLst>
                                      </p:cBhvr>
                                      <p:to>
                                        <p:strVal val="visible"/>
                                      </p:to>
                                    </p:set>
                                    <p:animEffect transition="in" filter="fade">
                                      <p:cBhvr>
                                        <p:cTn id="12" dur="20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build="p"/>
      <p:bldP spid="563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idx="1"/>
          </p:nvPr>
        </p:nvSpPr>
        <p:spPr>
          <a:xfrm>
            <a:off x="0" y="1524000"/>
            <a:ext cx="8991600" cy="3733800"/>
          </a:xfrm>
        </p:spPr>
        <p:txBody>
          <a:bodyPr>
            <a:normAutofit fontScale="77500" lnSpcReduction="20000"/>
          </a:bodyPr>
          <a:lstStyle/>
          <a:p>
            <a:pPr>
              <a:buFontTx/>
              <a:buNone/>
              <a:defRPr/>
            </a:pPr>
            <a:r>
              <a:rPr lang="en-US" sz="3000" dirty="0"/>
              <a:t>	Bank B now has $500 that it didn’t have previously, increasing its reserves (assets) by $500 and liabilities (checkable deposits) by  $500. </a:t>
            </a:r>
            <a:r>
              <a:rPr lang="en-US" sz="2800" dirty="0"/>
              <a:t>Bank B’s balance sheet shows $500 in reserves and $500 in checkable deposits.</a:t>
            </a:r>
          </a:p>
          <a:p>
            <a:pPr>
              <a:buFontTx/>
              <a:buNone/>
              <a:defRPr/>
            </a:pPr>
            <a:r>
              <a:rPr lang="en-US" sz="2800" dirty="0"/>
              <a:t> </a:t>
            </a:r>
          </a:p>
          <a:p>
            <a:pPr>
              <a:buFontTx/>
              <a:buNone/>
              <a:defRPr/>
            </a:pPr>
            <a:r>
              <a:rPr lang="en-US" sz="2800" dirty="0"/>
              <a:t>	But if the required reserve ratio is 10 percent, bank B is required to hold only $50 in reserves. Bank B has $450 in excess reserves.</a:t>
            </a:r>
          </a:p>
          <a:p>
            <a:pPr>
              <a:buFontTx/>
              <a:buNone/>
              <a:defRPr/>
            </a:pPr>
            <a:endParaRPr lang="en-US" sz="2800" dirty="0"/>
          </a:p>
          <a:p>
            <a:pPr>
              <a:buFontTx/>
              <a:buNone/>
              <a:defRPr/>
            </a:pPr>
            <a:r>
              <a:rPr lang="en-US" sz="2800" dirty="0"/>
              <a:t>	Bank B uses the entire $450 in excess reserves to create a loan of $450 for Jamal in the form of a checkable deposit. In other words, bank B creates a new checkable deposit of $450.</a:t>
            </a:r>
            <a:r>
              <a:rPr lang="en-US" sz="3000" dirty="0"/>
              <a:t> </a:t>
            </a:r>
          </a:p>
          <a:p>
            <a:pPr eaLnBrk="1" hangingPunct="1">
              <a:buFontTx/>
              <a:buNone/>
              <a:defRPr/>
            </a:pPr>
            <a:r>
              <a:rPr lang="en-US" sz="3000" dirty="0"/>
              <a:t> </a:t>
            </a:r>
          </a:p>
        </p:txBody>
      </p:sp>
      <p:sp>
        <p:nvSpPr>
          <p:cNvPr id="26626" name="Rectangle 2"/>
          <p:cNvSpPr>
            <a:spLocks noGrp="1" noChangeArrowheads="1"/>
          </p:cNvSpPr>
          <p:nvPr>
            <p:ph type="title"/>
          </p:nvPr>
        </p:nvSpPr>
        <p:spPr/>
        <p:txBody>
          <a:bodyPr/>
          <a:lstStyle/>
          <a:p>
            <a:pPr eaLnBrk="1" hangingPunct="1"/>
            <a:r>
              <a:rPr lang="en-US"/>
              <a:t>Money Supply Creation Process VI</a:t>
            </a:r>
          </a:p>
        </p:txBody>
      </p:sp>
      <p:sp>
        <p:nvSpPr>
          <p:cNvPr id="26627" name="Rectangle 3"/>
          <p:cNvSpPr>
            <a:spLocks noChangeArrowheads="1"/>
          </p:cNvSpPr>
          <p:nvPr/>
        </p:nvSpPr>
        <p:spPr bwMode="auto">
          <a:xfrm>
            <a:off x="-6172200" y="4724400"/>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3200">
                <a:solidFill>
                  <a:srgbClr val="993300"/>
                </a:solidFill>
              </a:rPr>
              <a:t>   </a:t>
            </a:r>
            <a:endParaRPr lang="en-US" sz="3000">
              <a:solidFill>
                <a:srgbClr val="993300"/>
              </a:solidFill>
            </a:endParaRPr>
          </a:p>
        </p:txBody>
      </p:sp>
      <p:sp>
        <p:nvSpPr>
          <p:cNvPr id="26631" name="TextBox 8"/>
          <p:cNvSpPr txBox="1">
            <a:spLocks noChangeArrowheads="1"/>
          </p:cNvSpPr>
          <p:nvPr/>
        </p:nvSpPr>
        <p:spPr bwMode="auto">
          <a:xfrm>
            <a:off x="381000" y="5181600"/>
            <a:ext cx="2881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solidFill>
                  <a:srgbClr val="002060"/>
                </a:solidFill>
                <a:latin typeface="Times New Roman" pitchFamily="18" charset="0"/>
                <a:cs typeface="Times New Roman" pitchFamily="18" charset="0"/>
              </a:rPr>
              <a:t>And the process continues</a:t>
            </a:r>
          </a:p>
          <a:p>
            <a:pPr eaLnBrk="1" hangingPunct="1"/>
            <a:r>
              <a:rPr lang="en-US" sz="2000">
                <a:solidFill>
                  <a:srgbClr val="002060"/>
                </a:solidFill>
                <a:latin typeface="Times New Roman" pitchFamily="18" charset="0"/>
                <a:cs typeface="Times New Roman" pitchFamily="18" charset="0"/>
              </a:rPr>
              <a:t>See the next slide</a:t>
            </a:r>
          </a:p>
        </p:txBody>
      </p:sp>
      <p:sp>
        <p:nvSpPr>
          <p:cNvPr id="10" name="Rounded Rectangle 9">
            <a:hlinkClick r:id="rId3" action="ppaction://hlinksldjump"/>
          </p:cNvPr>
          <p:cNvSpPr/>
          <p:nvPr/>
        </p:nvSpPr>
        <p:spPr bwMode="auto">
          <a:xfrm>
            <a:off x="7848600" y="61722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11" name="Rectangle 5"/>
          <p:cNvSpPr txBox="1">
            <a:spLocks noChangeArrowheads="1"/>
          </p:cNvSpPr>
          <p:nvPr/>
        </p:nvSpPr>
        <p:spPr>
          <a:xfrm>
            <a:off x="27432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pic>
        <p:nvPicPr>
          <p:cNvPr id="26629" name="Picture 7" descr="MPj041405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4953000"/>
            <a:ext cx="2247900" cy="1598613"/>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372">
                                            <p:txEl>
                                              <p:pRg st="0" end="0"/>
                                            </p:txEl>
                                          </p:spTgt>
                                        </p:tgtEl>
                                        <p:attrNameLst>
                                          <p:attrName>style.visibility</p:attrName>
                                        </p:attrNameLst>
                                      </p:cBhvr>
                                      <p:to>
                                        <p:strVal val="visible"/>
                                      </p:to>
                                    </p:set>
                                    <p:animEffect transition="in" filter="fade">
                                      <p:cBhvr>
                                        <p:cTn id="7" dur="2000"/>
                                        <p:tgtEl>
                                          <p:spTgt spid="5837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8372">
                                            <p:txEl>
                                              <p:pRg st="2" end="2"/>
                                            </p:txEl>
                                          </p:spTgt>
                                        </p:tgtEl>
                                        <p:attrNameLst>
                                          <p:attrName>style.visibility</p:attrName>
                                        </p:attrNameLst>
                                      </p:cBhvr>
                                      <p:to>
                                        <p:strVal val="visible"/>
                                      </p:to>
                                    </p:set>
                                    <p:animEffect transition="in" filter="fade">
                                      <p:cBhvr>
                                        <p:cTn id="12" dur="2000"/>
                                        <p:tgtEl>
                                          <p:spTgt spid="5837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8372">
                                            <p:txEl>
                                              <p:pRg st="4" end="4"/>
                                            </p:txEl>
                                          </p:spTgt>
                                        </p:tgtEl>
                                        <p:attrNameLst>
                                          <p:attrName>style.visibility</p:attrName>
                                        </p:attrNameLst>
                                      </p:cBhvr>
                                      <p:to>
                                        <p:strVal val="visible"/>
                                      </p:to>
                                    </p:set>
                                    <p:animEffect transition="in" filter="fade">
                                      <p:cBhvr>
                                        <p:cTn id="17" dur="2000"/>
                                        <p:tgtEl>
                                          <p:spTgt spid="5837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152400"/>
            <a:ext cx="8305800" cy="990600"/>
          </a:xfrm>
        </p:spPr>
        <p:txBody>
          <a:bodyPr/>
          <a:lstStyle/>
          <a:p>
            <a:pPr eaLnBrk="1" hangingPunct="1"/>
            <a:r>
              <a:rPr lang="en-US" sz="2800" dirty="0"/>
              <a:t>The Banking System Creates </a:t>
            </a:r>
            <a:br>
              <a:rPr lang="en-US" sz="2800" dirty="0"/>
            </a:br>
            <a:r>
              <a:rPr lang="en-US" sz="2800" dirty="0"/>
              <a:t>Checkable Deposits (Money)</a:t>
            </a:r>
          </a:p>
        </p:txBody>
      </p:sp>
      <p:pic>
        <p:nvPicPr>
          <p:cNvPr id="27651"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371600"/>
            <a:ext cx="8229600" cy="473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a:hlinkClick r:id="rId4" action="ppaction://hlinksldjump"/>
          </p:cNvPr>
          <p:cNvSpPr/>
          <p:nvPr/>
        </p:nvSpPr>
        <p:spPr bwMode="auto">
          <a:xfrm>
            <a:off x="7848600" y="61722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7432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t>Money Supply Contraction Process I</a:t>
            </a:r>
          </a:p>
        </p:txBody>
      </p:sp>
      <p:sp>
        <p:nvSpPr>
          <p:cNvPr id="28675" name="Rectangle 7"/>
          <p:cNvSpPr>
            <a:spLocks noChangeArrowheads="1"/>
          </p:cNvSpPr>
          <p:nvPr/>
        </p:nvSpPr>
        <p:spPr bwMode="auto">
          <a:xfrm>
            <a:off x="457200" y="16002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200">
                <a:solidFill>
                  <a:srgbClr val="993300"/>
                </a:solidFill>
              </a:rPr>
              <a:t>   </a:t>
            </a:r>
            <a:endParaRPr lang="en-US" sz="2000">
              <a:solidFill>
                <a:srgbClr val="002060"/>
              </a:solidFill>
            </a:endParaRPr>
          </a:p>
        </p:txBody>
      </p:sp>
      <p:sp>
        <p:nvSpPr>
          <p:cNvPr id="28676" name="Rectangle 8"/>
          <p:cNvSpPr>
            <a:spLocks noChangeArrowheads="1"/>
          </p:cNvSpPr>
          <p:nvPr/>
        </p:nvSpPr>
        <p:spPr bwMode="auto">
          <a:xfrm>
            <a:off x="609600" y="434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3200">
                <a:solidFill>
                  <a:srgbClr val="993300"/>
                </a:solidFill>
              </a:rPr>
              <a:t>   </a:t>
            </a:r>
            <a:endParaRPr lang="en-US" sz="3000">
              <a:solidFill>
                <a:srgbClr val="002060"/>
              </a:solidFill>
            </a:endParaRPr>
          </a:p>
        </p:txBody>
      </p:sp>
      <p:sp>
        <p:nvSpPr>
          <p:cNvPr id="8" name="Rectangle 7"/>
          <p:cNvSpPr>
            <a:spLocks noChangeArrowheads="1"/>
          </p:cNvSpPr>
          <p:nvPr/>
        </p:nvSpPr>
        <p:spPr bwMode="auto">
          <a:xfrm>
            <a:off x="457200" y="1447800"/>
            <a:ext cx="8305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solidFill>
                  <a:srgbClr val="002060"/>
                </a:solidFill>
                <a:latin typeface="Times New Roman" pitchFamily="18" charset="0"/>
                <a:cs typeface="Times New Roman" pitchFamily="18" charset="0"/>
              </a:rPr>
              <a:t>For now we are going to assume that the entire $10,000 in checkable deposits is held in one bank: bank A. </a:t>
            </a:r>
          </a:p>
          <a:p>
            <a:endParaRPr lang="en-US" sz="2400">
              <a:solidFill>
                <a:srgbClr val="002060"/>
              </a:solidFill>
              <a:latin typeface="Times New Roman" pitchFamily="18" charset="0"/>
              <a:cs typeface="Times New Roman" pitchFamily="18" charset="0"/>
            </a:endParaRPr>
          </a:p>
          <a:p>
            <a:r>
              <a:rPr lang="en-US" sz="2400">
                <a:solidFill>
                  <a:srgbClr val="002060"/>
                </a:solidFill>
                <a:latin typeface="Times New Roman" pitchFamily="18" charset="0"/>
                <a:cs typeface="Times New Roman" pitchFamily="18" charset="0"/>
              </a:rPr>
              <a:t>We will also assume that the required reserve ratio is 10 percent and that bank A is currently holding $1,000 in required reserves and no excess reserves. Here is the relevant part of the balance sheet for bank A:</a:t>
            </a:r>
          </a:p>
        </p:txBody>
      </p:sp>
      <p:pic>
        <p:nvPicPr>
          <p:cNvPr id="3380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114800"/>
            <a:ext cx="9144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a:hlinkClick r:id="rId4" action="ppaction://hlinksldjump"/>
          </p:cNvPr>
          <p:cNvSpPr/>
          <p:nvPr/>
        </p:nvSpPr>
        <p:spPr bwMode="auto">
          <a:xfrm>
            <a:off x="7848600" y="61722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11" name="Rectangle 5"/>
          <p:cNvSpPr txBox="1">
            <a:spLocks noChangeArrowheads="1"/>
          </p:cNvSpPr>
          <p:nvPr/>
        </p:nvSpPr>
        <p:spPr>
          <a:xfrm>
            <a:off x="27432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2000"/>
                                        <p:tgtEl>
                                          <p:spTgt spid="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3800"/>
                                        </p:tgtEl>
                                        <p:attrNameLst>
                                          <p:attrName>style.visibility</p:attrName>
                                        </p:attrNameLst>
                                      </p:cBhvr>
                                      <p:to>
                                        <p:strVal val="visible"/>
                                      </p:to>
                                    </p:set>
                                    <p:animEffect transition="in" filter="fade">
                                      <p:cBhvr>
                                        <p:cTn id="17" dur="2000"/>
                                        <p:tgtEl>
                                          <p:spTgt spid="33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7"/>
          <p:cNvSpPr>
            <a:spLocks noGrp="1" noChangeArrowheads="1"/>
          </p:cNvSpPr>
          <p:nvPr>
            <p:ph idx="1"/>
          </p:nvPr>
        </p:nvSpPr>
        <p:spPr>
          <a:xfrm>
            <a:off x="381000" y="1524000"/>
            <a:ext cx="8229600" cy="2057400"/>
          </a:xfrm>
          <a:extLst>
            <a:ext uri="{91240B29-F687-4F45-9708-019B960494DF}">
              <a14:hiddenLine xmlns:a14="http://schemas.microsoft.com/office/drawing/2010/main" w="9525">
                <a:solidFill>
                  <a:srgbClr val="7F7F7F"/>
                </a:solidFill>
                <a:miter lim="800000"/>
                <a:headEnd/>
                <a:tailEnd/>
              </a14:hiddenLine>
            </a:ext>
          </a:extLst>
        </p:spPr>
        <p:txBody>
          <a:bodyPr/>
          <a:lstStyle/>
          <a:p>
            <a:pPr eaLnBrk="1" hangingPunct="1">
              <a:buFontTx/>
              <a:buNone/>
            </a:pPr>
            <a:r>
              <a:rPr lang="en-US"/>
              <a:t>   </a:t>
            </a:r>
            <a:endParaRPr lang="en-US" sz="3000"/>
          </a:p>
        </p:txBody>
      </p:sp>
      <p:sp>
        <p:nvSpPr>
          <p:cNvPr id="29698" name="Rectangle 2"/>
          <p:cNvSpPr>
            <a:spLocks noGrp="1" noChangeArrowheads="1"/>
          </p:cNvSpPr>
          <p:nvPr>
            <p:ph type="title"/>
          </p:nvPr>
        </p:nvSpPr>
        <p:spPr/>
        <p:txBody>
          <a:bodyPr/>
          <a:lstStyle/>
          <a:p>
            <a:pPr eaLnBrk="1" hangingPunct="1"/>
            <a:r>
              <a:rPr lang="en-US"/>
              <a:t>Money Supply Contraction Process II</a:t>
            </a:r>
          </a:p>
        </p:txBody>
      </p:sp>
      <p:sp>
        <p:nvSpPr>
          <p:cNvPr id="29699" name="Rectangle 5"/>
          <p:cNvSpPr>
            <a:spLocks noChangeArrowheads="1"/>
          </p:cNvSpPr>
          <p:nvPr/>
        </p:nvSpPr>
        <p:spPr bwMode="auto">
          <a:xfrm>
            <a:off x="457200" y="5181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3200">
                <a:solidFill>
                  <a:srgbClr val="993300"/>
                </a:solidFill>
              </a:rPr>
              <a:t>   </a:t>
            </a:r>
            <a:endParaRPr lang="en-US" sz="3000">
              <a:solidFill>
                <a:srgbClr val="002060"/>
              </a:solidFill>
            </a:endParaRPr>
          </a:p>
        </p:txBody>
      </p:sp>
      <p:sp>
        <p:nvSpPr>
          <p:cNvPr id="7" name="Rectangle 6"/>
          <p:cNvSpPr>
            <a:spLocks noChangeArrowheads="1"/>
          </p:cNvSpPr>
          <p:nvPr/>
        </p:nvSpPr>
        <p:spPr bwMode="auto">
          <a:xfrm>
            <a:off x="304800" y="1447800"/>
            <a:ext cx="8382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solidFill>
                  <a:srgbClr val="002060"/>
                </a:solidFill>
                <a:latin typeface="Times New Roman" pitchFamily="18" charset="0"/>
                <a:cs typeface="Times New Roman" pitchFamily="18" charset="0"/>
              </a:rPr>
              <a:t>The Fed conducts an open market sale, which is a type of open market operation; specifically, it sells government securities to a bank. </a:t>
            </a:r>
          </a:p>
          <a:p>
            <a:endParaRPr lang="en-US" sz="2400">
              <a:solidFill>
                <a:srgbClr val="002060"/>
              </a:solidFill>
              <a:latin typeface="Times New Roman" pitchFamily="18" charset="0"/>
              <a:cs typeface="Times New Roman" pitchFamily="18" charset="0"/>
            </a:endParaRPr>
          </a:p>
          <a:p>
            <a:r>
              <a:rPr lang="en-US" sz="2400">
                <a:solidFill>
                  <a:srgbClr val="002060"/>
                </a:solidFill>
                <a:latin typeface="Times New Roman" pitchFamily="18" charset="0"/>
                <a:cs typeface="Times New Roman" pitchFamily="18" charset="0"/>
              </a:rPr>
              <a:t>In this example it sells $400 worth of government securities to bank A. The Fed  turns over the government securities to the Bank A, and, in return, the Fed receives  $400 from Bank A.</a:t>
            </a:r>
          </a:p>
        </p:txBody>
      </p:sp>
      <p:pic>
        <p:nvPicPr>
          <p:cNvPr id="29703" name="Picture 8" descr="19-1Pa_shutterstock_45180748.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4114800"/>
            <a:ext cx="31242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a:hlinkClick r:id="rId4" action="ppaction://hlinksldjump"/>
          </p:cNvPr>
          <p:cNvSpPr/>
          <p:nvPr/>
        </p:nvSpPr>
        <p:spPr bwMode="auto">
          <a:xfrm>
            <a:off x="7848600" y="61722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10" name="Rectangle 5"/>
          <p:cNvSpPr txBox="1">
            <a:spLocks noChangeArrowheads="1"/>
          </p:cNvSpPr>
          <p:nvPr/>
        </p:nvSpPr>
        <p:spPr>
          <a:xfrm>
            <a:off x="27432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title"/>
          </p:nvPr>
        </p:nvSpPr>
        <p:spPr>
          <a:solidFill>
            <a:srgbClr val="DDDDDD"/>
          </a:solidFill>
        </p:spPr>
        <p:txBody>
          <a:bodyPr/>
          <a:lstStyle/>
          <a:p>
            <a:pPr eaLnBrk="1" hangingPunct="1"/>
            <a:r>
              <a:rPr lang="en-US"/>
              <a:t>Money Supply Contraction Process III</a:t>
            </a:r>
          </a:p>
        </p:txBody>
      </p:sp>
      <p:pic>
        <p:nvPicPr>
          <p:cNvPr id="3072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343400"/>
            <a:ext cx="91440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9"/>
          <p:cNvSpPr>
            <a:spLocks noChangeArrowheads="1"/>
          </p:cNvSpPr>
          <p:nvPr/>
        </p:nvSpPr>
        <p:spPr bwMode="auto">
          <a:xfrm>
            <a:off x="457200" y="1828800"/>
            <a:ext cx="8229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latin typeface="Times New Roman" pitchFamily="18" charset="0"/>
                <a:cs typeface="Times New Roman" pitchFamily="18" charset="0"/>
              </a:rPr>
              <a:t>Reserves for bank A have gone from $1,000 to $600. Given that checkable deposits are $10,000, bank A is reserve deficient. If the required reserve ratio is 10 percent, bank A is required to hold $1,000 in reserves ($10,000  0.10) . But after the open market sale, bank A is holding only $600 in reserves, and so it is reserve deficient by $400.</a:t>
            </a:r>
          </a:p>
        </p:txBody>
      </p:sp>
      <p:sp>
        <p:nvSpPr>
          <p:cNvPr id="8" name="Rounded Rectangle 7">
            <a:hlinkClick r:id="rId4" action="ppaction://hlinksldjump"/>
          </p:cNvPr>
          <p:cNvSpPr/>
          <p:nvPr/>
        </p:nvSpPr>
        <p:spPr bwMode="auto">
          <a:xfrm>
            <a:off x="7848600" y="61722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9" name="Rectangle 5"/>
          <p:cNvSpPr txBox="1">
            <a:spLocks noChangeArrowheads="1"/>
          </p:cNvSpPr>
          <p:nvPr/>
        </p:nvSpPr>
        <p:spPr>
          <a:xfrm>
            <a:off x="27432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fade">
                                      <p:cBhvr>
                                        <p:cTn id="7" dur="2000"/>
                                        <p:tgtEl>
                                          <p:spTgt spid="307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24"/>
                                        </p:tgtEl>
                                        <p:attrNameLst>
                                          <p:attrName>style.visibility</p:attrName>
                                        </p:attrNameLst>
                                      </p:cBhvr>
                                      <p:to>
                                        <p:strVal val="visible"/>
                                      </p:to>
                                    </p:set>
                                    <p:animEffect transition="in" filter="fade">
                                      <p:cBhvr>
                                        <p:cTn id="12" dur="20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extLst>
            <a:ext uri="{91240B29-F687-4F45-9708-019B960494DF}">
              <a14:hiddenLine xmlns:a14="http://schemas.microsoft.com/office/drawing/2010/main" w="9525">
                <a:solidFill>
                  <a:srgbClr val="7F7F7F"/>
                </a:solidFill>
                <a:miter lim="800000"/>
                <a:headEnd/>
                <a:tailEnd/>
              </a14:hiddenLine>
            </a:ext>
          </a:extLst>
        </p:spPr>
        <p:txBody>
          <a:bodyPr/>
          <a:lstStyle/>
          <a:p>
            <a:pPr eaLnBrk="1" hangingPunct="1">
              <a:buFont typeface="Wingdings" pitchFamily="2" charset="2"/>
              <a:buChar char="Ø"/>
            </a:pPr>
            <a:r>
              <a:rPr lang="en-US" sz="2600" b="1"/>
              <a:t>Board of Governors - </a:t>
            </a:r>
            <a:r>
              <a:rPr lang="en-US" sz="2600"/>
              <a:t>The governing body of the Federal Reserve System.</a:t>
            </a:r>
            <a:endParaRPr lang="en-US" sz="2600" b="1"/>
          </a:p>
          <a:p>
            <a:pPr eaLnBrk="1" hangingPunct="1">
              <a:buFont typeface="Wingdings" pitchFamily="2" charset="2"/>
              <a:buChar char="Ø"/>
            </a:pPr>
            <a:r>
              <a:rPr lang="en-US" sz="2600" b="1"/>
              <a:t>Federal Open Market Committee (FOMC) -</a:t>
            </a:r>
            <a:r>
              <a:rPr lang="en-US" sz="2600"/>
              <a:t>The 12-member policymaking group within the Fed. The committee has the authority to conduct open market operations.</a:t>
            </a:r>
          </a:p>
          <a:p>
            <a:pPr eaLnBrk="1" hangingPunct="1">
              <a:buFont typeface="Wingdings" pitchFamily="2" charset="2"/>
              <a:buChar char="Ø"/>
            </a:pPr>
            <a:r>
              <a:rPr lang="en-US" sz="2600" b="1"/>
              <a:t>Open Market Operations - </a:t>
            </a:r>
            <a:r>
              <a:rPr lang="en-US" sz="2600"/>
              <a:t>The buying and selling of government securities by the Fed.</a:t>
            </a:r>
          </a:p>
        </p:txBody>
      </p:sp>
      <p:sp>
        <p:nvSpPr>
          <p:cNvPr id="4098" name="Rectangle 2"/>
          <p:cNvSpPr>
            <a:spLocks noGrp="1" noChangeArrowheads="1"/>
          </p:cNvSpPr>
          <p:nvPr>
            <p:ph type="title"/>
          </p:nvPr>
        </p:nvSpPr>
        <p:spPr>
          <a:solidFill>
            <a:srgbClr val="DDDDDD"/>
          </a:solidFill>
        </p:spPr>
        <p:txBody>
          <a:bodyPr/>
          <a:lstStyle/>
          <a:p>
            <a:pPr eaLnBrk="1" hangingPunct="1"/>
            <a:r>
              <a:rPr lang="en-US"/>
              <a:t>Structure of the Fed</a:t>
            </a:r>
          </a:p>
        </p:txBody>
      </p:sp>
      <p:sp>
        <p:nvSpPr>
          <p:cNvPr id="4101" name="Text Box 5"/>
          <p:cNvSpPr txBox="1">
            <a:spLocks noChangeArrowheads="1"/>
          </p:cNvSpPr>
          <p:nvPr/>
        </p:nvSpPr>
        <p:spPr bwMode="auto">
          <a:xfrm>
            <a:off x="3124200" y="4724400"/>
            <a:ext cx="3140075" cy="1228725"/>
          </a:xfrm>
          <a:prstGeom prst="rect">
            <a:avLst/>
          </a:prstGeom>
          <a:noFill/>
          <a:ln w="38100" cmpd="dbl">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002060"/>
                </a:solidFill>
                <a:latin typeface="Palatino Linotype" pitchFamily="18" charset="0"/>
              </a:rPr>
              <a:t>To view a presentation on the Fed click the picture of Fed Headquarters – select “Structure Tour”</a:t>
            </a:r>
          </a:p>
        </p:txBody>
      </p:sp>
      <p:sp>
        <p:nvSpPr>
          <p:cNvPr id="8" name="Rounded Rectangle 7">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9"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20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fade">
                                      <p:cBhvr>
                                        <p:cTn id="12" dur="2000"/>
                                        <p:tgtEl>
                                          <p:spTgt spid="245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fade">
                                      <p:cBhvr>
                                        <p:cTn id="17" dur="20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title"/>
          </p:nvPr>
        </p:nvSpPr>
        <p:spPr>
          <a:solidFill>
            <a:srgbClr val="DDDDDD"/>
          </a:solidFill>
        </p:spPr>
        <p:txBody>
          <a:bodyPr/>
          <a:lstStyle/>
          <a:p>
            <a:pPr eaLnBrk="1" hangingPunct="1"/>
            <a:r>
              <a:rPr lang="en-US"/>
              <a:t>Money Supply Contraction Process IV</a:t>
            </a:r>
          </a:p>
        </p:txBody>
      </p:sp>
      <p:sp>
        <p:nvSpPr>
          <p:cNvPr id="10" name="Rectangle 9"/>
          <p:cNvSpPr>
            <a:spLocks noChangeArrowheads="1"/>
          </p:cNvSpPr>
          <p:nvPr/>
        </p:nvSpPr>
        <p:spPr bwMode="auto">
          <a:xfrm>
            <a:off x="457200" y="1524000"/>
            <a:ext cx="82296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solidFill>
                  <a:srgbClr val="002060"/>
                </a:solidFill>
                <a:latin typeface="Times New Roman" pitchFamily="18" charset="0"/>
                <a:cs typeface="Times New Roman" pitchFamily="18" charset="0"/>
              </a:rPr>
              <a:t>When a bank is reserve deficient*, it can do a number of things: It can (1) try to get a loan from another bank; (2) try to get a loan from the Fed; or (3) apply some of its loan repayments to the reserve deficiency position. In our example, it chooses option 3. On the day bank A becomes reserve deficient, Harry walks into the bank and pays back the $400 loan he took out months ago.</a:t>
            </a:r>
          </a:p>
          <a:p>
            <a:r>
              <a:rPr lang="en-US" sz="2400">
                <a:solidFill>
                  <a:srgbClr val="002060"/>
                </a:solidFill>
                <a:latin typeface="Times New Roman" pitchFamily="18" charset="0"/>
                <a:cs typeface="Times New Roman" pitchFamily="18" charset="0"/>
              </a:rPr>
              <a:t> </a:t>
            </a:r>
          </a:p>
          <a:p>
            <a:r>
              <a:rPr lang="en-US" sz="2400">
                <a:solidFill>
                  <a:srgbClr val="002060"/>
                </a:solidFill>
                <a:latin typeface="Times New Roman" pitchFamily="18" charset="0"/>
                <a:cs typeface="Times New Roman" pitchFamily="18" charset="0"/>
              </a:rPr>
              <a:t>Because the bank is reserve deficient, it keeps the $400 as reserves. As a result, checkable deposits </a:t>
            </a:r>
            <a:r>
              <a:rPr lang="en-US" sz="2400" i="1">
                <a:solidFill>
                  <a:srgbClr val="002060"/>
                </a:solidFill>
                <a:latin typeface="Times New Roman" pitchFamily="18" charset="0"/>
                <a:cs typeface="Times New Roman" pitchFamily="18" charset="0"/>
              </a:rPr>
              <a:t>decline by $400; so the money supply declines by $400 to $9,600. from $10,000.</a:t>
            </a:r>
          </a:p>
        </p:txBody>
      </p:sp>
      <p:sp>
        <p:nvSpPr>
          <p:cNvPr id="6" name="TextBox 5"/>
          <p:cNvSpPr txBox="1">
            <a:spLocks noChangeArrowheads="1"/>
          </p:cNvSpPr>
          <p:nvPr/>
        </p:nvSpPr>
        <p:spPr bwMode="auto">
          <a:xfrm>
            <a:off x="609600" y="5410200"/>
            <a:ext cx="7162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002060"/>
                </a:solidFill>
              </a:rPr>
              <a:t>* </a:t>
            </a:r>
            <a:r>
              <a:rPr lang="en-US" sz="2000">
                <a:solidFill>
                  <a:srgbClr val="002060"/>
                </a:solidFill>
                <a:latin typeface="Times New Roman" pitchFamily="18" charset="0"/>
                <a:cs typeface="Times New Roman" pitchFamily="18" charset="0"/>
              </a:rPr>
              <a:t>The situation that exists when a bank holds fewer reserves than specified by the required reserve ratio.</a:t>
            </a:r>
          </a:p>
        </p:txBody>
      </p:sp>
      <p:sp>
        <p:nvSpPr>
          <p:cNvPr id="9" name="Rounded Rectangle 8">
            <a:hlinkClick r:id="rId3" action="ppaction://hlinksldjump"/>
          </p:cNvPr>
          <p:cNvSpPr/>
          <p:nvPr/>
        </p:nvSpPr>
        <p:spPr bwMode="auto">
          <a:xfrm>
            <a:off x="7848600" y="61722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11" name="Rectangle 5"/>
          <p:cNvSpPr txBox="1">
            <a:spLocks noChangeArrowheads="1"/>
          </p:cNvSpPr>
          <p:nvPr/>
        </p:nvSpPr>
        <p:spPr>
          <a:xfrm>
            <a:off x="27432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2000"/>
                                        <p:tgtEl>
                                          <p:spTgt spid="6">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2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38014_f1203"/>
          <p:cNvPicPr>
            <a:picLocks noChangeAspect="1" noChangeArrowheads="1"/>
          </p:cNvPicPr>
          <p:nvPr/>
        </p:nvPicPr>
        <p:blipFill>
          <a:blip r:embed="rId3" cstate="print">
            <a:extLst>
              <a:ext uri="{28A0092B-C50C-407E-A947-70E740481C1C}">
                <a14:useLocalDpi xmlns:a14="http://schemas.microsoft.com/office/drawing/2010/main" val="0"/>
              </a:ext>
            </a:extLst>
          </a:blip>
          <a:srcRect r="74167" b="44630"/>
          <a:stretch>
            <a:fillRect/>
          </a:stretch>
        </p:blipFill>
        <p:spPr bwMode="auto">
          <a:xfrm>
            <a:off x="0" y="1524000"/>
            <a:ext cx="2362200" cy="22098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131" name="Picture 11" descr="38014_f1203"/>
          <p:cNvPicPr>
            <a:picLocks noChangeAspect="1" noChangeArrowheads="1"/>
          </p:cNvPicPr>
          <p:nvPr/>
        </p:nvPicPr>
        <p:blipFill>
          <a:blip r:embed="rId3" cstate="print">
            <a:extLst>
              <a:ext uri="{28A0092B-C50C-407E-A947-70E740481C1C}">
                <a14:useLocalDpi xmlns:a14="http://schemas.microsoft.com/office/drawing/2010/main" val="0"/>
              </a:ext>
            </a:extLst>
          </a:blip>
          <a:srcRect r="38335" b="44630"/>
          <a:stretch>
            <a:fillRect/>
          </a:stretch>
        </p:blipFill>
        <p:spPr bwMode="auto">
          <a:xfrm>
            <a:off x="0" y="1524000"/>
            <a:ext cx="5638800" cy="22098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132" name="Picture 12" descr="38014_f1203"/>
          <p:cNvPicPr>
            <a:picLocks noChangeAspect="1" noChangeArrowheads="1"/>
          </p:cNvPicPr>
          <p:nvPr/>
        </p:nvPicPr>
        <p:blipFill>
          <a:blip r:embed="rId3" cstate="print">
            <a:extLst>
              <a:ext uri="{28A0092B-C50C-407E-A947-70E740481C1C}">
                <a14:useLocalDpi xmlns:a14="http://schemas.microsoft.com/office/drawing/2010/main" val="0"/>
              </a:ext>
            </a:extLst>
          </a:blip>
          <a:srcRect r="2" b="44630"/>
          <a:stretch>
            <a:fillRect/>
          </a:stretch>
        </p:blipFill>
        <p:spPr bwMode="auto">
          <a:xfrm>
            <a:off x="0" y="1524000"/>
            <a:ext cx="9144000" cy="22098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133" name="Picture 13" descr="38014_f1203"/>
          <p:cNvPicPr>
            <a:picLocks noChangeAspect="1" noChangeArrowheads="1"/>
          </p:cNvPicPr>
          <p:nvPr/>
        </p:nvPicPr>
        <p:blipFill>
          <a:blip r:embed="rId3" cstate="print">
            <a:extLst>
              <a:ext uri="{28A0092B-C50C-407E-A947-70E740481C1C}">
                <a14:useLocalDpi xmlns:a14="http://schemas.microsoft.com/office/drawing/2010/main" val="0"/>
              </a:ext>
            </a:extLst>
          </a:blip>
          <a:srcRect r="74167" b="717"/>
          <a:stretch>
            <a:fillRect/>
          </a:stretch>
        </p:blipFill>
        <p:spPr bwMode="auto">
          <a:xfrm>
            <a:off x="0" y="1524000"/>
            <a:ext cx="2362200" cy="39624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134" name="Picture 14" descr="38014_f1203"/>
          <p:cNvPicPr>
            <a:picLocks noChangeAspect="1" noChangeArrowheads="1"/>
          </p:cNvPicPr>
          <p:nvPr/>
        </p:nvPicPr>
        <p:blipFill>
          <a:blip r:embed="rId3" cstate="print">
            <a:extLst>
              <a:ext uri="{28A0092B-C50C-407E-A947-70E740481C1C}">
                <a14:useLocalDpi xmlns:a14="http://schemas.microsoft.com/office/drawing/2010/main" val="0"/>
              </a:ext>
            </a:extLst>
          </a:blip>
          <a:srcRect r="37500" b="717"/>
          <a:stretch>
            <a:fillRect/>
          </a:stretch>
        </p:blipFill>
        <p:spPr bwMode="auto">
          <a:xfrm>
            <a:off x="0" y="1524000"/>
            <a:ext cx="5715000" cy="39624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135" name="Picture 15" descr="38014_f1203"/>
          <p:cNvPicPr>
            <a:picLocks noChangeAspect="1" noChangeArrowheads="1"/>
          </p:cNvPicPr>
          <p:nvPr/>
        </p:nvPicPr>
        <p:blipFill>
          <a:blip r:embed="rId3" cstate="print">
            <a:extLst>
              <a:ext uri="{28A0092B-C50C-407E-A947-70E740481C1C}">
                <a14:useLocalDpi xmlns:a14="http://schemas.microsoft.com/office/drawing/2010/main" val="0"/>
              </a:ext>
            </a:extLst>
          </a:blip>
          <a:srcRect b="948"/>
          <a:stretch>
            <a:fillRect/>
          </a:stretch>
        </p:blipFill>
        <p:spPr bwMode="auto">
          <a:xfrm>
            <a:off x="0" y="1524000"/>
            <a:ext cx="9144000" cy="3952875"/>
          </a:xfrm>
          <a:prstGeom prst="rect">
            <a:avLst/>
          </a:prstGeom>
          <a:solidFill>
            <a:srgbClr val="DDDDDD"/>
          </a:solidFill>
          <a:ln w="3175">
            <a:solidFill>
              <a:schemeClr val="bg2"/>
            </a:solidFill>
            <a:miter lim="800000"/>
            <a:headEnd/>
            <a:tailEnd/>
          </a:ln>
        </p:spPr>
      </p:pic>
      <p:sp>
        <p:nvSpPr>
          <p:cNvPr id="32776" name="Rectangle 16"/>
          <p:cNvSpPr>
            <a:spLocks noChangeArrowheads="1"/>
          </p:cNvSpPr>
          <p:nvPr/>
        </p:nvSpPr>
        <p:spPr bwMode="auto">
          <a:xfrm>
            <a:off x="533400" y="152400"/>
            <a:ext cx="8229600" cy="990600"/>
          </a:xfrm>
          <a:prstGeom prst="rect">
            <a:avLst/>
          </a:prstGeom>
          <a:solidFill>
            <a:srgbClr val="DDDDDD"/>
          </a:solidFill>
          <a:ln w="76200" cmpd="tri">
            <a:solidFill>
              <a:schemeClr val="bg2"/>
            </a:solidFill>
            <a:miter lim="800000"/>
            <a:headEnd/>
            <a:tailEnd/>
          </a:ln>
        </p:spPr>
        <p:txBody>
          <a:bodyPr anchor="ctr"/>
          <a:lstStyle/>
          <a:p>
            <a:pPr algn="ctr"/>
            <a:r>
              <a:rPr lang="en-US" sz="4000" b="1">
                <a:solidFill>
                  <a:srgbClr val="0070C0"/>
                </a:solidFill>
                <a:latin typeface="Palatino Linotype" pitchFamily="18" charset="0"/>
              </a:rPr>
              <a:t>Open Market Operations</a:t>
            </a:r>
          </a:p>
        </p:txBody>
      </p:sp>
      <p:sp>
        <p:nvSpPr>
          <p:cNvPr id="11" name="Rounded Rectangle 10">
            <a:hlinkClick r:id="rId4" action="ppaction://hlinksldjump"/>
          </p:cNvPr>
          <p:cNvSpPr/>
          <p:nvPr/>
        </p:nvSpPr>
        <p:spPr bwMode="auto">
          <a:xfrm>
            <a:off x="7848600" y="61722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12" name="Rectangle 5"/>
          <p:cNvSpPr txBox="1">
            <a:spLocks noChangeArrowheads="1"/>
          </p:cNvSpPr>
          <p:nvPr/>
        </p:nvSpPr>
        <p:spPr>
          <a:xfrm>
            <a:off x="27432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128"/>
                                        </p:tgtEl>
                                        <p:attrNameLst>
                                          <p:attrName>style.visibility</p:attrName>
                                        </p:attrNameLst>
                                      </p:cBhvr>
                                      <p:to>
                                        <p:strVal val="visible"/>
                                      </p:to>
                                    </p:set>
                                    <p:animEffect transition="in" filter="fade">
                                      <p:cBhvr>
                                        <p:cTn id="7" dur="2000"/>
                                        <p:tgtEl>
                                          <p:spTgt spid="51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131"/>
                                        </p:tgtEl>
                                        <p:attrNameLst>
                                          <p:attrName>style.visibility</p:attrName>
                                        </p:attrNameLst>
                                      </p:cBhvr>
                                      <p:to>
                                        <p:strVal val="visible"/>
                                      </p:to>
                                    </p:set>
                                    <p:animEffect transition="in" filter="fade">
                                      <p:cBhvr>
                                        <p:cTn id="12" dur="2000"/>
                                        <p:tgtEl>
                                          <p:spTgt spid="51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132"/>
                                        </p:tgtEl>
                                        <p:attrNameLst>
                                          <p:attrName>style.visibility</p:attrName>
                                        </p:attrNameLst>
                                      </p:cBhvr>
                                      <p:to>
                                        <p:strVal val="visible"/>
                                      </p:to>
                                    </p:set>
                                    <p:animEffect transition="in" filter="fade">
                                      <p:cBhvr>
                                        <p:cTn id="17" dur="2000"/>
                                        <p:tgtEl>
                                          <p:spTgt spid="51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133"/>
                                        </p:tgtEl>
                                        <p:attrNameLst>
                                          <p:attrName>style.visibility</p:attrName>
                                        </p:attrNameLst>
                                      </p:cBhvr>
                                      <p:to>
                                        <p:strVal val="visible"/>
                                      </p:to>
                                    </p:set>
                                    <p:animEffect transition="in" filter="fade">
                                      <p:cBhvr>
                                        <p:cTn id="22" dur="2000"/>
                                        <p:tgtEl>
                                          <p:spTgt spid="513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134"/>
                                        </p:tgtEl>
                                        <p:attrNameLst>
                                          <p:attrName>style.visibility</p:attrName>
                                        </p:attrNameLst>
                                      </p:cBhvr>
                                      <p:to>
                                        <p:strVal val="visible"/>
                                      </p:to>
                                    </p:set>
                                    <p:animEffect transition="in" filter="fade">
                                      <p:cBhvr>
                                        <p:cTn id="27" dur="2000"/>
                                        <p:tgtEl>
                                          <p:spTgt spid="513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5135"/>
                                        </p:tgtEl>
                                        <p:attrNameLst>
                                          <p:attrName>style.visibility</p:attrName>
                                        </p:attrNameLst>
                                      </p:cBhvr>
                                      <p:to>
                                        <p:strVal val="visible"/>
                                      </p:to>
                                    </p:set>
                                    <p:animEffect transition="in" filter="fade">
                                      <p:cBhvr>
                                        <p:cTn id="32" dur="2000"/>
                                        <p:tgtEl>
                                          <p:spTgt spid="5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457200" y="1600200"/>
            <a:ext cx="8229600" cy="3276600"/>
          </a:xfrm>
          <a:extLst>
            <a:ext uri="{91240B29-F687-4F45-9708-019B960494DF}">
              <a14:hiddenLine xmlns:a14="http://schemas.microsoft.com/office/drawing/2010/main" w="9525">
                <a:solidFill>
                  <a:srgbClr val="7F7F7F"/>
                </a:solidFill>
                <a:miter lim="800000"/>
                <a:headEnd/>
                <a:tailEnd/>
              </a14:hiddenLine>
            </a:ext>
          </a:extLst>
        </p:spPr>
        <p:txBody>
          <a:bodyPr/>
          <a:lstStyle/>
          <a:p>
            <a:pPr eaLnBrk="1" hangingPunct="1">
              <a:buFont typeface="Wingdings" pitchFamily="2" charset="2"/>
              <a:buChar char="Ø"/>
            </a:pPr>
            <a:r>
              <a:rPr lang="en-US"/>
              <a:t>The Fed rule that specifies the amount of reserves a bank must hold to back up deposits.</a:t>
            </a:r>
          </a:p>
          <a:p>
            <a:pPr eaLnBrk="1" hangingPunct="1">
              <a:buFont typeface="Wingdings" pitchFamily="2" charset="2"/>
              <a:buChar char="Ø"/>
            </a:pPr>
            <a:r>
              <a:rPr lang="en-US"/>
              <a:t>Maximum change in checkable deposits = (1/r) x </a:t>
            </a:r>
            <a:r>
              <a:rPr lang="el-GR"/>
              <a:t>Δ</a:t>
            </a:r>
            <a:r>
              <a:rPr lang="en-US"/>
              <a:t>R (r=required reserve ratio; R = reserves)</a:t>
            </a:r>
          </a:p>
        </p:txBody>
      </p:sp>
      <p:sp>
        <p:nvSpPr>
          <p:cNvPr id="33794" name="Rectangle 2"/>
          <p:cNvSpPr>
            <a:spLocks noGrp="1" noChangeArrowheads="1"/>
          </p:cNvSpPr>
          <p:nvPr>
            <p:ph type="title"/>
          </p:nvPr>
        </p:nvSpPr>
        <p:spPr>
          <a:solidFill>
            <a:srgbClr val="DDDDDD"/>
          </a:solidFill>
        </p:spPr>
        <p:txBody>
          <a:bodyPr/>
          <a:lstStyle/>
          <a:p>
            <a:pPr eaLnBrk="1" hangingPunct="1"/>
            <a:r>
              <a:rPr lang="en-US"/>
              <a:t>Required Reserve Ratio</a:t>
            </a:r>
          </a:p>
        </p:txBody>
      </p:sp>
      <p:sp>
        <p:nvSpPr>
          <p:cNvPr id="57348" name="Rectangle 4"/>
          <p:cNvSpPr>
            <a:spLocks noChangeArrowheads="1"/>
          </p:cNvSpPr>
          <p:nvPr/>
        </p:nvSpPr>
        <p:spPr bwMode="auto">
          <a:xfrm>
            <a:off x="1295400" y="3581400"/>
            <a:ext cx="6477000" cy="1104900"/>
          </a:xfrm>
          <a:prstGeom prst="rect">
            <a:avLst/>
          </a:prstGeom>
          <a:noFill/>
          <a:ln w="38100" cmpd="dbl">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en-US" sz="3200" b="1">
                <a:solidFill>
                  <a:srgbClr val="002060"/>
                </a:solidFill>
                <a:latin typeface="Palatino Linotype" pitchFamily="18" charset="0"/>
              </a:rPr>
              <a:t>↑ r → ↓ in checkable deposits </a:t>
            </a:r>
          </a:p>
          <a:p>
            <a:pPr algn="ctr"/>
            <a:r>
              <a:rPr lang="en-US" sz="3200" b="1">
                <a:solidFill>
                  <a:srgbClr val="002060"/>
                </a:solidFill>
                <a:latin typeface="Palatino Linotype" pitchFamily="18" charset="0"/>
              </a:rPr>
              <a:t>↓ r → ↑ in checkable deposits</a:t>
            </a:r>
          </a:p>
        </p:txBody>
      </p:sp>
      <p:sp>
        <p:nvSpPr>
          <p:cNvPr id="7" name="Rounded Rectangle 6">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fade">
                                      <p:cBhvr>
                                        <p:cTn id="7" dur="2000"/>
                                        <p:tgtEl>
                                          <p:spTgt spid="573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7347">
                                            <p:txEl>
                                              <p:pRg st="1" end="1"/>
                                            </p:txEl>
                                          </p:spTgt>
                                        </p:tgtEl>
                                        <p:attrNameLst>
                                          <p:attrName>style.visibility</p:attrName>
                                        </p:attrNameLst>
                                      </p:cBhvr>
                                      <p:to>
                                        <p:strVal val="visible"/>
                                      </p:to>
                                    </p:set>
                                    <p:animEffect transition="in" filter="fade">
                                      <p:cBhvr>
                                        <p:cTn id="12" dur="2000"/>
                                        <p:tgtEl>
                                          <p:spTgt spid="573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7348"/>
                                        </p:tgtEl>
                                        <p:attrNameLst>
                                          <p:attrName>style.visibility</p:attrName>
                                        </p:attrNameLst>
                                      </p:cBhvr>
                                      <p:to>
                                        <p:strVal val="visible"/>
                                      </p:to>
                                    </p:set>
                                    <p:animEffect transition="in" filter="fade">
                                      <p:cBhvr>
                                        <p:cTn id="17" dur="2000"/>
                                        <p:tgtEl>
                                          <p:spTgt spid="57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8" name="Rectangle 6"/>
          <p:cNvSpPr>
            <a:spLocks noGrp="1" noChangeArrowheads="1"/>
          </p:cNvSpPr>
          <p:nvPr>
            <p:ph idx="1"/>
          </p:nvPr>
        </p:nvSpPr>
        <p:spPr>
          <a:xfrm>
            <a:off x="457200" y="1600200"/>
            <a:ext cx="8229600" cy="5257800"/>
          </a:xfrm>
          <a:extLst>
            <a:ext uri="{91240B29-F687-4F45-9708-019B960494DF}">
              <a14:hiddenLine xmlns:a14="http://schemas.microsoft.com/office/drawing/2010/main" w="9525">
                <a:solidFill>
                  <a:srgbClr val="7F7F7F"/>
                </a:solidFill>
                <a:miter lim="800000"/>
                <a:headEnd/>
                <a:tailEnd/>
              </a14:hiddenLine>
            </a:ext>
          </a:extLst>
        </p:spPr>
        <p:txBody>
          <a:bodyPr/>
          <a:lstStyle/>
          <a:p>
            <a:pPr eaLnBrk="1" hangingPunct="1">
              <a:buFont typeface="Wingdings" pitchFamily="2" charset="2"/>
              <a:buChar char="Ø"/>
            </a:pPr>
            <a:r>
              <a:rPr lang="en-US" b="1"/>
              <a:t>To increase loan making ability</a:t>
            </a:r>
          </a:p>
          <a:p>
            <a:pPr eaLnBrk="1" hangingPunct="1">
              <a:buFont typeface="Wingdings" pitchFamily="2" charset="2"/>
              <a:buChar char="Ø"/>
            </a:pPr>
            <a:r>
              <a:rPr lang="en-US" b="1"/>
              <a:t>To meet required reserve requirements</a:t>
            </a:r>
            <a:endParaRPr lang="en-US"/>
          </a:p>
        </p:txBody>
      </p:sp>
      <p:sp>
        <p:nvSpPr>
          <p:cNvPr id="34818" name="Rectangle 2"/>
          <p:cNvSpPr>
            <a:spLocks noGrp="1" noChangeArrowheads="1"/>
          </p:cNvSpPr>
          <p:nvPr>
            <p:ph type="title"/>
          </p:nvPr>
        </p:nvSpPr>
        <p:spPr>
          <a:solidFill>
            <a:srgbClr val="DDDDDD"/>
          </a:solidFill>
        </p:spPr>
        <p:txBody>
          <a:bodyPr/>
          <a:lstStyle/>
          <a:p>
            <a:pPr eaLnBrk="1" hangingPunct="1"/>
            <a:r>
              <a:rPr lang="en-US" sz="3200"/>
              <a:t>Why Banks Borrow Reserves</a:t>
            </a:r>
          </a:p>
        </p:txBody>
      </p:sp>
      <p:pic>
        <p:nvPicPr>
          <p:cNvPr id="34820"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2895600"/>
            <a:ext cx="3657600" cy="26098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9398">
                                            <p:txEl>
                                              <p:pRg st="0" end="0"/>
                                            </p:txEl>
                                          </p:spTgt>
                                        </p:tgtEl>
                                        <p:attrNameLst>
                                          <p:attrName>style.visibility</p:attrName>
                                        </p:attrNameLst>
                                      </p:cBhvr>
                                      <p:to>
                                        <p:strVal val="visible"/>
                                      </p:to>
                                    </p:set>
                                    <p:animEffect transition="in" filter="fade">
                                      <p:cBhvr>
                                        <p:cTn id="7" dur="2000"/>
                                        <p:tgtEl>
                                          <p:spTgt spid="593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9398">
                                            <p:txEl>
                                              <p:pRg st="1" end="1"/>
                                            </p:txEl>
                                          </p:spTgt>
                                        </p:tgtEl>
                                        <p:attrNameLst>
                                          <p:attrName>style.visibility</p:attrName>
                                        </p:attrNameLst>
                                      </p:cBhvr>
                                      <p:to>
                                        <p:strVal val="visible"/>
                                      </p:to>
                                    </p:set>
                                    <p:animEffect transition="in" filter="fade">
                                      <p:cBhvr>
                                        <p:cTn id="12" dur="2000"/>
                                        <p:tgtEl>
                                          <p:spTgt spid="5939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solidFill>
            <a:srgbClr val="DDDDDD"/>
          </a:solidFill>
        </p:spPr>
        <p:txBody>
          <a:bodyPr>
            <a:normAutofit fontScale="90000"/>
          </a:bodyPr>
          <a:lstStyle/>
          <a:p>
            <a:pPr eaLnBrk="1" hangingPunct="1">
              <a:defRPr/>
            </a:pPr>
            <a:r>
              <a:rPr lang="en-US" dirty="0"/>
              <a:t>The Discount Window and the Federal Funds Market</a:t>
            </a:r>
          </a:p>
        </p:txBody>
      </p:sp>
      <p:sp>
        <p:nvSpPr>
          <p:cNvPr id="8" name="Rectangle 7"/>
          <p:cNvSpPr>
            <a:spLocks noChangeArrowheads="1"/>
          </p:cNvSpPr>
          <p:nvPr/>
        </p:nvSpPr>
        <p:spPr bwMode="auto">
          <a:xfrm>
            <a:off x="457200" y="1447800"/>
            <a:ext cx="8229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Ø"/>
            </a:pPr>
            <a:r>
              <a:rPr lang="en-US" sz="2800">
                <a:solidFill>
                  <a:srgbClr val="002060"/>
                </a:solidFill>
                <a:latin typeface="Times New Roman" pitchFamily="18" charset="0"/>
                <a:cs typeface="Times New Roman" pitchFamily="18" charset="0"/>
              </a:rPr>
              <a:t>Discount Loan - A loan the Fed makes to a commercial bank.</a:t>
            </a:r>
          </a:p>
          <a:p>
            <a:pPr>
              <a:buFont typeface="Wingdings" pitchFamily="2" charset="2"/>
              <a:buChar char="Ø"/>
            </a:pPr>
            <a:r>
              <a:rPr lang="en-US" sz="2800">
                <a:solidFill>
                  <a:srgbClr val="002060"/>
                </a:solidFill>
                <a:latin typeface="Times New Roman" pitchFamily="18" charset="0"/>
                <a:cs typeface="Times New Roman" pitchFamily="18" charset="0"/>
              </a:rPr>
              <a:t>Discount Rate - The interest rate the Fed charges depository institutions that borrow reserves from it; the interest rate charged on a discount loan.</a:t>
            </a:r>
          </a:p>
          <a:p>
            <a:pPr>
              <a:buFont typeface="Wingdings" pitchFamily="2" charset="2"/>
              <a:buChar char="Ø"/>
            </a:pPr>
            <a:r>
              <a:rPr lang="en-US" sz="2800">
                <a:solidFill>
                  <a:srgbClr val="002060"/>
                </a:solidFill>
                <a:latin typeface="Times New Roman" pitchFamily="18" charset="0"/>
                <a:cs typeface="Times New Roman" pitchFamily="18" charset="0"/>
              </a:rPr>
              <a:t>Federal Funds Rate - The interest rate in the federal funds market; the interest rate banks charge one another to borrow reserves.</a:t>
            </a:r>
          </a:p>
          <a:p>
            <a:pPr>
              <a:buFont typeface="Wingdings" pitchFamily="2" charset="2"/>
              <a:buChar char="Ø"/>
            </a:pPr>
            <a:r>
              <a:rPr lang="en-US" sz="2800">
                <a:solidFill>
                  <a:srgbClr val="002060"/>
                </a:solidFill>
                <a:latin typeface="Times New Roman" pitchFamily="18" charset="0"/>
                <a:cs typeface="Times New Roman" pitchFamily="18" charset="0"/>
              </a:rPr>
              <a:t>Federal Funds Market - A market where banks lend reserves to one another, usually for short periods.</a:t>
            </a:r>
          </a:p>
        </p:txBody>
      </p:sp>
      <p:sp>
        <p:nvSpPr>
          <p:cNvPr id="7" name="Rounded Rectangle 6">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9"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2000"/>
                                        <p:tgtEl>
                                          <p:spTgt spid="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2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solidFill>
            <a:srgbClr val="DDDDDD"/>
          </a:solidFill>
        </p:spPr>
        <p:txBody>
          <a:bodyPr/>
          <a:lstStyle/>
          <a:p>
            <a:pPr eaLnBrk="1" hangingPunct="1"/>
            <a:r>
              <a:rPr lang="en-US"/>
              <a:t>The Discount Window</a:t>
            </a:r>
          </a:p>
        </p:txBody>
      </p:sp>
      <p:sp>
        <p:nvSpPr>
          <p:cNvPr id="5" name="Rectangle 4"/>
          <p:cNvSpPr>
            <a:spLocks noChangeArrowheads="1"/>
          </p:cNvSpPr>
          <p:nvPr/>
        </p:nvSpPr>
        <p:spPr bwMode="auto">
          <a:xfrm>
            <a:off x="381000" y="1600200"/>
            <a:ext cx="83058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solidFill>
                  <a:srgbClr val="002060"/>
                </a:solidFill>
                <a:latin typeface="Times New Roman" pitchFamily="18" charset="0"/>
                <a:cs typeface="Times New Roman" pitchFamily="18" charset="0"/>
              </a:rPr>
              <a:t>Fed sets discount rate below federal funds rate →</a:t>
            </a:r>
          </a:p>
          <a:p>
            <a:r>
              <a:rPr lang="en-US" sz="3200">
                <a:solidFill>
                  <a:srgbClr val="002060"/>
                </a:solidFill>
                <a:latin typeface="Times New Roman" pitchFamily="18" charset="0"/>
                <a:cs typeface="Times New Roman" pitchFamily="18" charset="0"/>
              </a:rPr>
              <a:t>Banks borrow from Fed → </a:t>
            </a:r>
          </a:p>
          <a:p>
            <a:r>
              <a:rPr lang="en-US" sz="3200">
                <a:solidFill>
                  <a:srgbClr val="002060"/>
                </a:solidFill>
                <a:latin typeface="Times New Roman" pitchFamily="18" charset="0"/>
                <a:cs typeface="Times New Roman" pitchFamily="18" charset="0"/>
              </a:rPr>
              <a:t>Banks have more reserves → </a:t>
            </a:r>
          </a:p>
          <a:p>
            <a:r>
              <a:rPr lang="en-US" sz="3200">
                <a:solidFill>
                  <a:srgbClr val="002060"/>
                </a:solidFill>
                <a:latin typeface="Times New Roman" pitchFamily="18" charset="0"/>
                <a:cs typeface="Times New Roman" pitchFamily="18" charset="0"/>
              </a:rPr>
              <a:t>Banks may make more loans and checkable deposits → </a:t>
            </a:r>
          </a:p>
          <a:p>
            <a:r>
              <a:rPr lang="en-US" sz="3200">
                <a:solidFill>
                  <a:srgbClr val="002060"/>
                </a:solidFill>
                <a:latin typeface="Times New Roman" pitchFamily="18" charset="0"/>
                <a:cs typeface="Times New Roman" pitchFamily="18" charset="0"/>
              </a:rPr>
              <a:t>Money supply rises</a:t>
            </a:r>
          </a:p>
        </p:txBody>
      </p:sp>
      <p:sp>
        <p:nvSpPr>
          <p:cNvPr id="8" name="Rounded Rectangle 7">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9"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solidFill>
            <a:srgbClr val="DDDDDD"/>
          </a:solidFill>
        </p:spPr>
        <p:txBody>
          <a:bodyPr/>
          <a:lstStyle/>
          <a:p>
            <a:pPr eaLnBrk="1" hangingPunct="1"/>
            <a:r>
              <a:rPr lang="en-US"/>
              <a:t>Federal Funds Rate Target</a:t>
            </a:r>
          </a:p>
        </p:txBody>
      </p:sp>
      <p:pic>
        <p:nvPicPr>
          <p:cNvPr id="38916" name="Picture 2" descr="C:\Documents and Settings\p.schneiderman\Local Settings\Temporary Internet Files\Content.IE5\JLLXH6V2\MP90038770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962400"/>
            <a:ext cx="22098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Rectangle 6"/>
          <p:cNvSpPr>
            <a:spLocks noChangeArrowheads="1"/>
          </p:cNvSpPr>
          <p:nvPr/>
        </p:nvSpPr>
        <p:spPr bwMode="auto">
          <a:xfrm>
            <a:off x="609600" y="1752600"/>
            <a:ext cx="8001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dirty="0">
                <a:solidFill>
                  <a:srgbClr val="002060"/>
                </a:solidFill>
                <a:latin typeface="Times New Roman" pitchFamily="18" charset="0"/>
                <a:cs typeface="Times New Roman" pitchFamily="18" charset="0"/>
              </a:rPr>
              <a:t>Normally, however, if the Fed wants to change the money supply, it takes two measures: (1) It sets a federal funds rate target* and then (2) uses open market operations to change the federal funds rate so as to “hit” the target.</a:t>
            </a:r>
          </a:p>
        </p:txBody>
      </p:sp>
      <p:sp>
        <p:nvSpPr>
          <p:cNvPr id="38918" name="TextBox 7"/>
          <p:cNvSpPr txBox="1">
            <a:spLocks noChangeArrowheads="1"/>
          </p:cNvSpPr>
          <p:nvPr/>
        </p:nvSpPr>
        <p:spPr bwMode="auto">
          <a:xfrm>
            <a:off x="533400" y="5105400"/>
            <a:ext cx="3276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cs typeface="Times New Roman" pitchFamily="18" charset="0"/>
              </a:rPr>
              <a:t>* The interest rate that the Fed wants the federal funds market rate to be.</a:t>
            </a:r>
          </a:p>
        </p:txBody>
      </p:sp>
      <p:sp>
        <p:nvSpPr>
          <p:cNvPr id="8" name="Rounded Rectangle 7">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9"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filter="fade">
                                      <p:cBhvr>
                                        <p:cTn id="7" dur="2000"/>
                                        <p:tgtEl>
                                          <p:spTgt spid="3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6" descr="38014_f12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828800"/>
            <a:ext cx="8305800" cy="4267200"/>
          </a:xfrm>
          <a:prstGeom prst="rect">
            <a:avLst/>
          </a:prstGeom>
          <a:noFill/>
          <a:ln w="3175">
            <a:solidFill>
              <a:srgbClr val="DDDDDD"/>
            </a:solidFill>
            <a:miter lim="800000"/>
            <a:headEnd/>
            <a:tailEnd/>
          </a:ln>
          <a:extLst>
            <a:ext uri="{909E8E84-426E-40DD-AFC4-6F175D3DCCD1}">
              <a14:hiddenFill xmlns:a14="http://schemas.microsoft.com/office/drawing/2010/main">
                <a:solidFill>
                  <a:srgbClr val="FFFFFF"/>
                </a:solidFill>
              </a14:hiddenFill>
            </a:ext>
          </a:extLst>
        </p:spPr>
      </p:pic>
      <p:sp>
        <p:nvSpPr>
          <p:cNvPr id="39939" name="Rectangle 7"/>
          <p:cNvSpPr>
            <a:spLocks noChangeArrowheads="1"/>
          </p:cNvSpPr>
          <p:nvPr/>
        </p:nvSpPr>
        <p:spPr bwMode="auto">
          <a:xfrm>
            <a:off x="457200" y="274638"/>
            <a:ext cx="8229600" cy="1249362"/>
          </a:xfrm>
          <a:prstGeom prst="rect">
            <a:avLst/>
          </a:prstGeom>
          <a:solidFill>
            <a:srgbClr val="DDDDDD"/>
          </a:solidFill>
          <a:ln w="76200" cmpd="tri">
            <a:solidFill>
              <a:schemeClr val="bg2"/>
            </a:solidFill>
            <a:miter lim="800000"/>
            <a:headEnd/>
            <a:tailEnd/>
          </a:ln>
        </p:spPr>
        <p:txBody>
          <a:bodyPr anchor="ctr"/>
          <a:lstStyle/>
          <a:p>
            <a:pPr algn="ctr"/>
            <a:r>
              <a:rPr lang="en-US" sz="3200" b="1">
                <a:solidFill>
                  <a:srgbClr val="0070C0"/>
                </a:solidFill>
                <a:latin typeface="Palatino Linotype" pitchFamily="18" charset="0"/>
              </a:rPr>
              <a:t>Fed Monetary Tools and Their Effects on the Money Supply</a:t>
            </a:r>
          </a:p>
        </p:txBody>
      </p:sp>
      <p:sp>
        <p:nvSpPr>
          <p:cNvPr id="6" name="Rounded Rectangle 5">
            <a:hlinkClick r:id="rId4" action="ppaction://hlinksldjump"/>
          </p:cNvPr>
          <p:cNvSpPr/>
          <p:nvPr/>
        </p:nvSpPr>
        <p:spPr bwMode="auto">
          <a:xfrm>
            <a:off x="7620000" y="61722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401762"/>
          </a:xfrm>
          <a:prstGeom prst="rect">
            <a:avLst/>
          </a:prstGeom>
          <a:solidFill>
            <a:srgbClr val="DDDDDD"/>
          </a:solidFill>
          <a:ln w="76200" cmpd="dbl">
            <a:solidFill>
              <a:schemeClr val="bg2"/>
            </a:solidFill>
          </a:ln>
        </p:spPr>
        <p:txBody>
          <a:bodyPr/>
          <a:lstStyle/>
          <a:p>
            <a:pPr algn="ctr">
              <a:defRPr/>
            </a:pPr>
            <a:r>
              <a:rPr lang="en-US" sz="4000" b="1" kern="0" dirty="0">
                <a:solidFill>
                  <a:srgbClr val="0070C0"/>
                </a:solidFill>
                <a:latin typeface="+mj-lt"/>
                <a:ea typeface="+mj-ea"/>
                <a:cs typeface="+mj-cs"/>
              </a:rPr>
              <a:t>Term Auction Facility (TAF) Program</a:t>
            </a:r>
          </a:p>
        </p:txBody>
      </p:sp>
      <p:sp>
        <p:nvSpPr>
          <p:cNvPr id="40963" name="Rectangle 6"/>
          <p:cNvSpPr>
            <a:spLocks noChangeArrowheads="1"/>
          </p:cNvSpPr>
          <p:nvPr/>
        </p:nvSpPr>
        <p:spPr bwMode="auto">
          <a:xfrm>
            <a:off x="685800" y="2057400"/>
            <a:ext cx="7772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solidFill>
                  <a:srgbClr val="002060"/>
                </a:solidFill>
                <a:latin typeface="Times New Roman" pitchFamily="18" charset="0"/>
                <a:cs typeface="Times New Roman" pitchFamily="18" charset="0"/>
              </a:rPr>
              <a:t>In this program, instead of banks asking for a specific dollar loan (as in a discount loan), the Fed first identifies the total amount of credit it wants to extend (for example, $20 billion). Then it allows banks to bid on the funds. The bidding process determines the TAF rate (interest rate) for the loans.</a:t>
            </a:r>
          </a:p>
        </p:txBody>
      </p:sp>
      <p:pic>
        <p:nvPicPr>
          <p:cNvPr id="72706" name="Picture 2" descr="C:\Documents and Settings\p.schneiderman\Local Settings\Temporary Internet Files\Content.IE5\G2P1PU0C\MPj01824420000[1].jpg"/>
          <p:cNvPicPr>
            <a:picLocks noChangeAspect="1" noChangeArrowheads="1"/>
          </p:cNvPicPr>
          <p:nvPr/>
        </p:nvPicPr>
        <p:blipFill>
          <a:blip r:embed="rId3" cstate="print"/>
          <a:srcRect/>
          <a:stretch>
            <a:fillRect/>
          </a:stretch>
        </p:blipFill>
        <p:spPr bwMode="auto">
          <a:xfrm>
            <a:off x="3276600" y="4724400"/>
            <a:ext cx="2286000" cy="1539875"/>
          </a:xfrm>
          <a:prstGeom prst="rect">
            <a:avLst/>
          </a:prstGeom>
          <a:noFill/>
          <a:ln w="12700">
            <a:solidFill>
              <a:schemeClr val="tx1">
                <a:lumMod val="50000"/>
                <a:lumOff val="50000"/>
              </a:schemeClr>
            </a:solidFill>
          </a:ln>
        </p:spPr>
      </p:pic>
      <p:sp>
        <p:nvSpPr>
          <p:cNvPr id="7" name="Rounded Rectangle 6">
            <a:hlinkClick r:id="rId4" action="ppaction://hlinksldjump"/>
          </p:cNvPr>
          <p:cNvSpPr/>
          <p:nvPr/>
        </p:nvSpPr>
        <p:spPr bwMode="auto">
          <a:xfrm>
            <a:off x="7696200" y="62484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908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401762"/>
          </a:xfrm>
          <a:prstGeom prst="rect">
            <a:avLst/>
          </a:prstGeom>
          <a:solidFill>
            <a:srgbClr val="DDDDDD"/>
          </a:solidFill>
          <a:ln w="76200" cmpd="dbl">
            <a:solidFill>
              <a:schemeClr val="bg2"/>
            </a:solidFill>
          </a:ln>
        </p:spPr>
        <p:txBody>
          <a:bodyPr/>
          <a:lstStyle/>
          <a:p>
            <a:pPr algn="ctr">
              <a:defRPr/>
            </a:pPr>
            <a:r>
              <a:rPr lang="en-US" sz="4000" b="1" kern="0" dirty="0">
                <a:solidFill>
                  <a:srgbClr val="0070C0"/>
                </a:solidFill>
                <a:latin typeface="+mj-lt"/>
                <a:ea typeface="+mj-ea"/>
                <a:cs typeface="+mj-cs"/>
              </a:rPr>
              <a:t>Recent Fed Actions During the Financial Crisis</a:t>
            </a:r>
          </a:p>
        </p:txBody>
      </p:sp>
      <p:sp>
        <p:nvSpPr>
          <p:cNvPr id="8" name="Rectangle 7"/>
          <p:cNvSpPr>
            <a:spLocks noChangeArrowheads="1"/>
          </p:cNvSpPr>
          <p:nvPr/>
        </p:nvSpPr>
        <p:spPr bwMode="auto">
          <a:xfrm>
            <a:off x="0" y="1905000"/>
            <a:ext cx="9144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dirty="0">
                <a:solidFill>
                  <a:srgbClr val="002060"/>
                </a:solidFill>
                <a:latin typeface="Times New Roman" pitchFamily="18" charset="0"/>
                <a:cs typeface="Times New Roman" pitchFamily="18" charset="0"/>
              </a:rPr>
              <a:t>EXTENDING THE LENDER-OF-LAST-RESORT FUNCTION BEYOND BANKS </a:t>
            </a:r>
          </a:p>
          <a:p>
            <a:r>
              <a:rPr lang="en-US" sz="2000" dirty="0">
                <a:solidFill>
                  <a:srgbClr val="002060"/>
                </a:solidFill>
                <a:latin typeface="Times New Roman" pitchFamily="18" charset="0"/>
                <a:cs typeface="Times New Roman" pitchFamily="18" charset="0"/>
              </a:rPr>
              <a:t>As the lender of last resort for banks, the Fed ensures that banks can obtain the funds they need. If a bank has financial problems, it can seek funds from the Fed. During the financial crisis, the Fed extended its lender-of-last-resort function to institutions other than banks.</a:t>
            </a:r>
          </a:p>
          <a:p>
            <a:r>
              <a:rPr lang="en-US" sz="2000" b="1" dirty="0">
                <a:solidFill>
                  <a:srgbClr val="002060"/>
                </a:solidFill>
                <a:latin typeface="Times New Roman" pitchFamily="18" charset="0"/>
                <a:cs typeface="Times New Roman" pitchFamily="18" charset="0"/>
              </a:rPr>
              <a:t>BUYING SECURITIES FROM INSTITUTIONS OTHER THAN BAN</a:t>
            </a:r>
            <a:r>
              <a:rPr lang="en-US" sz="2000" dirty="0">
                <a:solidFill>
                  <a:srgbClr val="002060"/>
                </a:solidFill>
                <a:latin typeface="Times New Roman" pitchFamily="18" charset="0"/>
                <a:cs typeface="Times New Roman" pitchFamily="18" charset="0"/>
              </a:rPr>
              <a:t>K</a:t>
            </a:r>
          </a:p>
          <a:p>
            <a:r>
              <a:rPr lang="en-US" sz="2000" dirty="0">
                <a:solidFill>
                  <a:srgbClr val="002060"/>
                </a:solidFill>
                <a:latin typeface="Times New Roman" pitchFamily="18" charset="0"/>
                <a:cs typeface="Times New Roman" pitchFamily="18" charset="0"/>
              </a:rPr>
              <a:t> During normal economic times, the Fed buys Treasury securities from banks if it wants to increase reserves in the banking system to raise the money supply. During the financial crisis, the Fed not only bought securities from nonbank institutions, but often bought securities that were not Treasury issues. Often they were mortgage-backed securities that institutions owned that were declining in value.</a:t>
            </a:r>
          </a:p>
        </p:txBody>
      </p:sp>
      <p:sp>
        <p:nvSpPr>
          <p:cNvPr id="7" name="Rounded Rectangle 6">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9"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2000"/>
                                        <p:tgtEl>
                                          <p:spTgt spid="8">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2000"/>
                                        <p:tgtEl>
                                          <p:spTgt spid="8">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2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8"/>
          <p:cNvSpPr>
            <a:spLocks noChangeArrowheads="1"/>
          </p:cNvSpPr>
          <p:nvPr/>
        </p:nvSpPr>
        <p:spPr bwMode="auto">
          <a:xfrm>
            <a:off x="457200" y="274638"/>
            <a:ext cx="8229600" cy="1143000"/>
          </a:xfrm>
          <a:prstGeom prst="rect">
            <a:avLst/>
          </a:prstGeom>
          <a:solidFill>
            <a:srgbClr val="DDDDDD"/>
          </a:solidFill>
          <a:ln w="76200" cmpd="tri">
            <a:solidFill>
              <a:schemeClr val="bg2"/>
            </a:solidFill>
            <a:miter lim="800000"/>
            <a:headEnd/>
            <a:tailEnd/>
          </a:ln>
        </p:spPr>
        <p:txBody>
          <a:bodyPr anchor="ctr"/>
          <a:lstStyle/>
          <a:p>
            <a:pPr algn="ctr"/>
            <a:r>
              <a:rPr lang="en-US" sz="4000" b="1">
                <a:solidFill>
                  <a:srgbClr val="0070C0"/>
                </a:solidFill>
                <a:latin typeface="Palatino Linotype" pitchFamily="18" charset="0"/>
              </a:rPr>
              <a:t>Federal Reserve Districts and Federal Reserve Bank Locations</a:t>
            </a:r>
          </a:p>
        </p:txBody>
      </p:sp>
      <p:pic>
        <p:nvPicPr>
          <p:cNvPr id="512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828800"/>
            <a:ext cx="8656638"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9"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ounded Rectangle 2">
            <a:hlinkClick r:id="rId2"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2" action="ppaction://hlinksldjump"/>
              </a:rPr>
              <a:t>Click to return to “In this Lesson”</a:t>
            </a:r>
            <a:endParaRPr lang="en-US" sz="1050" dirty="0">
              <a:solidFill>
                <a:srgbClr val="C00000"/>
              </a:solidFill>
              <a:latin typeface="Arial" charset="0"/>
            </a:endParaRPr>
          </a:p>
        </p:txBody>
      </p:sp>
      <p:sp>
        <p:nvSpPr>
          <p:cNvPr id="4"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
        <p:nvSpPr>
          <p:cNvPr id="6" name="Content Placeholder 5"/>
          <p:cNvSpPr>
            <a:spLocks noGrp="1"/>
          </p:cNvSpPr>
          <p:nvPr>
            <p:ph idx="1"/>
          </p:nvPr>
        </p:nvSpPr>
        <p:spPr/>
        <p:txBody>
          <a:bodyPr/>
          <a:lstStyle/>
          <a:p>
            <a:pPr marL="0" indent="0">
              <a:buNone/>
            </a:pPr>
            <a:r>
              <a:rPr lang="en-US" dirty="0"/>
              <a:t>In today’s world there is a central bank – The Fed. And as we know the Fed controls the money supply. But suppose there were no Fed. Who or what would then control the money supply. One option is free banking. </a:t>
            </a:r>
          </a:p>
          <a:p>
            <a:pPr marL="0" indent="0">
              <a:buNone/>
            </a:pPr>
            <a:endParaRPr lang="en-US" dirty="0"/>
          </a:p>
          <a:p>
            <a:pPr marL="0" indent="0">
              <a:buNone/>
            </a:pPr>
            <a:r>
              <a:rPr lang="en-US" dirty="0"/>
              <a:t>Under free banking monetary arrangement each individual bank would issue its own currency (their own bank notes) based on, perhaps, commodity reserves. The money supply would be determined by market forces; specifically the money supply would adjust (up or down) in response to changes in the public’s demand for money. </a:t>
            </a:r>
          </a:p>
        </p:txBody>
      </p:sp>
      <p:sp>
        <p:nvSpPr>
          <p:cNvPr id="5" name="Title 4"/>
          <p:cNvSpPr>
            <a:spLocks noGrp="1"/>
          </p:cNvSpPr>
          <p:nvPr>
            <p:ph type="title"/>
          </p:nvPr>
        </p:nvSpPr>
        <p:spPr>
          <a:xfrm>
            <a:off x="304800" y="152400"/>
            <a:ext cx="8686800" cy="1143000"/>
          </a:xfrm>
        </p:spPr>
        <p:txBody>
          <a:bodyPr/>
          <a:lstStyle/>
          <a:p>
            <a:r>
              <a:rPr lang="en-US" dirty="0"/>
              <a:t>Free Banking	</a:t>
            </a:r>
          </a:p>
        </p:txBody>
      </p:sp>
    </p:spTree>
    <p:extLst>
      <p:ext uri="{BB962C8B-B14F-4D97-AF65-F5344CB8AC3E}">
        <p14:creationId xmlns:p14="http://schemas.microsoft.com/office/powerpoint/2010/main" val="73056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p:txBody>
          <a:bodyPr>
            <a:normAutofit/>
          </a:bodyPr>
          <a:lstStyle/>
          <a:p>
            <a:pPr marL="514350" indent="-514350">
              <a:buFontTx/>
              <a:buAutoNum type="arabicPeriod"/>
              <a:defRPr/>
            </a:pPr>
            <a:r>
              <a:rPr lang="en-US" sz="2800" b="1" dirty="0"/>
              <a:t>How does the money supply change as a result of (a) an increase in the discount rate, (b) an open market purchase, (c) an increase in the required reserve ratio?</a:t>
            </a:r>
            <a:r>
              <a:rPr lang="en-US" sz="2800" dirty="0"/>
              <a:t> </a:t>
            </a:r>
          </a:p>
          <a:p>
            <a:pPr marL="514350" indent="-514350">
              <a:buFontTx/>
              <a:buNone/>
              <a:defRPr/>
            </a:pPr>
            <a:r>
              <a:rPr lang="en-US" sz="2000" dirty="0"/>
              <a:t>a. The money supply falls.</a:t>
            </a:r>
          </a:p>
          <a:p>
            <a:pPr>
              <a:buFontTx/>
              <a:buNone/>
              <a:defRPr/>
            </a:pPr>
            <a:r>
              <a:rPr lang="en-US" sz="2000" dirty="0"/>
              <a:t>b. The money supply rises.</a:t>
            </a:r>
          </a:p>
          <a:p>
            <a:pPr>
              <a:buFontTx/>
              <a:buNone/>
              <a:defRPr/>
            </a:pPr>
            <a:r>
              <a:rPr lang="en-US" sz="2000" dirty="0"/>
              <a:t>c. The money supply falls.</a:t>
            </a:r>
          </a:p>
          <a:p>
            <a:pPr eaLnBrk="1" hangingPunct="1">
              <a:buFontTx/>
              <a:buNone/>
              <a:defRPr/>
            </a:pPr>
            <a:endParaRPr lang="en-US" b="1" dirty="0"/>
          </a:p>
          <a:p>
            <a:pPr eaLnBrk="1" hangingPunct="1">
              <a:buFont typeface="Wingdings" pitchFamily="2" charset="2"/>
              <a:buNone/>
              <a:defRPr/>
            </a:pPr>
            <a:endParaRPr lang="en-US" dirty="0"/>
          </a:p>
        </p:txBody>
      </p:sp>
      <p:sp>
        <p:nvSpPr>
          <p:cNvPr id="43010" name="Rectangle 2"/>
          <p:cNvSpPr>
            <a:spLocks noGrp="1" noChangeArrowheads="1"/>
          </p:cNvSpPr>
          <p:nvPr>
            <p:ph type="title"/>
          </p:nvPr>
        </p:nvSpPr>
        <p:spPr>
          <a:solidFill>
            <a:srgbClr val="DDDDDD"/>
          </a:solidFill>
        </p:spPr>
        <p:txBody>
          <a:bodyPr/>
          <a:lstStyle/>
          <a:p>
            <a:pPr eaLnBrk="1" hangingPunct="1"/>
            <a:r>
              <a:rPr lang="en-US"/>
              <a:t>Self-test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fade">
                                      <p:cBhvr>
                                        <p:cTn id="7" dur="2000"/>
                                        <p:tgtEl>
                                          <p:spTgt spid="675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7587">
                                            <p:txEl>
                                              <p:pRg st="1" end="1"/>
                                            </p:txEl>
                                          </p:spTgt>
                                        </p:tgtEl>
                                        <p:attrNameLst>
                                          <p:attrName>style.visibility</p:attrName>
                                        </p:attrNameLst>
                                      </p:cBhvr>
                                      <p:to>
                                        <p:strVal val="visible"/>
                                      </p:to>
                                    </p:set>
                                    <p:animEffect transition="in" filter="fade">
                                      <p:cBhvr>
                                        <p:cTn id="12" dur="2000"/>
                                        <p:tgtEl>
                                          <p:spTgt spid="675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7587">
                                            <p:txEl>
                                              <p:pRg st="2" end="2"/>
                                            </p:txEl>
                                          </p:spTgt>
                                        </p:tgtEl>
                                        <p:attrNameLst>
                                          <p:attrName>style.visibility</p:attrName>
                                        </p:attrNameLst>
                                      </p:cBhvr>
                                      <p:to>
                                        <p:strVal val="visible"/>
                                      </p:to>
                                    </p:set>
                                    <p:animEffect transition="in" filter="fade">
                                      <p:cBhvr>
                                        <p:cTn id="17" dur="2000"/>
                                        <p:tgtEl>
                                          <p:spTgt spid="675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7587">
                                            <p:txEl>
                                              <p:pRg st="3" end="3"/>
                                            </p:txEl>
                                          </p:spTgt>
                                        </p:tgtEl>
                                        <p:attrNameLst>
                                          <p:attrName>style.visibility</p:attrName>
                                        </p:attrNameLst>
                                      </p:cBhvr>
                                      <p:to>
                                        <p:strVal val="visible"/>
                                      </p:to>
                                    </p:set>
                                    <p:animEffect transition="in" filter="fade">
                                      <p:cBhvr>
                                        <p:cTn id="22" dur="2000"/>
                                        <p:tgtEl>
                                          <p:spTgt spid="675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827" name="Rectangle 3"/>
          <p:cNvSpPr>
            <a:spLocks noGrp="1" noChangeArrowheads="1"/>
          </p:cNvSpPr>
          <p:nvPr>
            <p:ph idx="1"/>
          </p:nvPr>
        </p:nvSpPr>
        <p:spPr>
          <a:extLst>
            <a:ext uri="{91240B29-F687-4F45-9708-019B960494DF}">
              <a14:hiddenLine xmlns:a14="http://schemas.microsoft.com/office/drawing/2010/main" w="9525">
                <a:solidFill>
                  <a:srgbClr val="7F7F7F"/>
                </a:solidFill>
                <a:miter lim="800000"/>
                <a:headEnd/>
                <a:tailEnd/>
              </a14:hiddenLine>
            </a:ext>
          </a:extLst>
        </p:spPr>
        <p:txBody>
          <a:bodyPr/>
          <a:lstStyle/>
          <a:p>
            <a:pPr>
              <a:buFontTx/>
              <a:buNone/>
            </a:pPr>
            <a:r>
              <a:rPr lang="en-US" sz="2800" b="1" dirty="0"/>
              <a:t>2. What is the difference between the federal funds rate and the discount rate?</a:t>
            </a:r>
            <a:r>
              <a:rPr lang="en-US" sz="2800" dirty="0"/>
              <a:t> </a:t>
            </a:r>
          </a:p>
          <a:p>
            <a:pPr>
              <a:buFontTx/>
              <a:buNone/>
            </a:pPr>
            <a:r>
              <a:rPr lang="en-US" sz="2000" dirty="0"/>
              <a:t>	The federal funds rate is the interest rate that one bank charges another bank for a loan. The discount rate is the interest rate that the Fed charges a bank for a loan.</a:t>
            </a:r>
          </a:p>
          <a:p>
            <a:pPr eaLnBrk="1" hangingPunct="1">
              <a:buFontTx/>
              <a:buNone/>
            </a:pPr>
            <a:endParaRPr lang="en-US" b="1" dirty="0"/>
          </a:p>
          <a:p>
            <a:pPr eaLnBrk="1" hangingPunct="1">
              <a:buFont typeface="Wingdings" pitchFamily="2" charset="2"/>
              <a:buNone/>
            </a:pPr>
            <a:endParaRPr lang="en-US" dirty="0"/>
          </a:p>
        </p:txBody>
      </p:sp>
      <p:sp>
        <p:nvSpPr>
          <p:cNvPr id="44034" name="Rectangle 2"/>
          <p:cNvSpPr>
            <a:spLocks noGrp="1" noChangeArrowheads="1"/>
          </p:cNvSpPr>
          <p:nvPr>
            <p:ph type="title"/>
          </p:nvPr>
        </p:nvSpPr>
        <p:spPr>
          <a:solidFill>
            <a:srgbClr val="DDDDDD"/>
          </a:solidFill>
        </p:spPr>
        <p:txBody>
          <a:bodyPr/>
          <a:lstStyle/>
          <a:p>
            <a:pPr eaLnBrk="1" hangingPunct="1"/>
            <a:r>
              <a:rPr lang="en-US"/>
              <a:t>Self-test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fade">
                                      <p:cBhvr>
                                        <p:cTn id="7" dur="2000"/>
                                        <p:tgtEl>
                                          <p:spTgt spid="778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7827">
                                            <p:txEl>
                                              <p:pRg st="1" end="1"/>
                                            </p:txEl>
                                          </p:spTgt>
                                        </p:tgtEl>
                                        <p:attrNameLst>
                                          <p:attrName>style.visibility</p:attrName>
                                        </p:attrNameLst>
                                      </p:cBhvr>
                                      <p:to>
                                        <p:strVal val="visible"/>
                                      </p:to>
                                    </p:set>
                                    <p:animEffect transition="in" filter="fade">
                                      <p:cBhvr>
                                        <p:cTn id="12" dur="2000"/>
                                        <p:tgtEl>
                                          <p:spTgt spid="778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5" name="Rectangle 3"/>
          <p:cNvSpPr>
            <a:spLocks noGrp="1" noChangeArrowheads="1"/>
          </p:cNvSpPr>
          <p:nvPr>
            <p:ph idx="1"/>
          </p:nvPr>
        </p:nvSpPr>
        <p:spPr/>
        <p:txBody>
          <a:bodyPr/>
          <a:lstStyle/>
          <a:p>
            <a:pPr>
              <a:buFontTx/>
              <a:buNone/>
              <a:defRPr/>
            </a:pPr>
            <a:r>
              <a:rPr lang="en-US" dirty="0"/>
              <a:t>	</a:t>
            </a:r>
            <a:r>
              <a:rPr lang="en-US" sz="2800" b="1" dirty="0"/>
              <a:t>3 . If bank A borrows $10 million from bank B, what happens to the reserves in bank A? What happens in the banking system?</a:t>
            </a:r>
          </a:p>
          <a:p>
            <a:pPr>
              <a:buFontTx/>
              <a:buNone/>
              <a:defRPr/>
            </a:pPr>
            <a:endParaRPr lang="en-US" sz="2800" b="1" dirty="0"/>
          </a:p>
          <a:p>
            <a:pPr marL="514350" indent="-514350" eaLnBrk="1" hangingPunct="1">
              <a:buFontTx/>
              <a:buNone/>
              <a:defRPr/>
            </a:pPr>
            <a:r>
              <a:rPr lang="en-US" sz="2000" dirty="0"/>
              <a:t>	</a:t>
            </a:r>
            <a:r>
              <a:rPr lang="en-US" dirty="0"/>
              <a:t>Reserves in bank A rise; reserves in the banking system remain the same (bank B loses the reserves that bank A</a:t>
            </a:r>
            <a:r>
              <a:rPr lang="en-US" i="1" dirty="0"/>
              <a:t> </a:t>
            </a:r>
            <a:r>
              <a:rPr lang="en-US" dirty="0"/>
              <a:t>borrowe</a:t>
            </a:r>
            <a:r>
              <a:rPr lang="en-US" sz="2000" dirty="0"/>
              <a:t>d).</a:t>
            </a:r>
            <a:endParaRPr lang="en-US" sz="2000" b="1" dirty="0"/>
          </a:p>
          <a:p>
            <a:pPr eaLnBrk="1" hangingPunct="1">
              <a:buFont typeface="Wingdings" pitchFamily="2" charset="2"/>
              <a:buNone/>
              <a:defRPr/>
            </a:pPr>
            <a:endParaRPr lang="en-US" dirty="0"/>
          </a:p>
          <a:p>
            <a:pPr eaLnBrk="1" hangingPunct="1">
              <a:buFont typeface="Wingdings" pitchFamily="2" charset="2"/>
              <a:buChar char="Ø"/>
              <a:defRPr/>
            </a:pPr>
            <a:endParaRPr lang="en-US" dirty="0"/>
          </a:p>
        </p:txBody>
      </p:sp>
      <p:sp>
        <p:nvSpPr>
          <p:cNvPr id="39938" name="Rectangle 2"/>
          <p:cNvSpPr>
            <a:spLocks noGrp="1" noChangeArrowheads="1"/>
          </p:cNvSpPr>
          <p:nvPr>
            <p:ph type="title"/>
          </p:nvPr>
        </p:nvSpPr>
        <p:spPr>
          <a:solidFill>
            <a:schemeClr val="bg2">
              <a:lumMod val="20000"/>
              <a:lumOff val="80000"/>
              <a:alpha val="22000"/>
            </a:schemeClr>
          </a:solidFill>
        </p:spPr>
        <p:txBody>
          <a:bodyPr/>
          <a:lstStyle/>
          <a:p>
            <a:pPr eaLnBrk="1" hangingPunct="1">
              <a:defRPr/>
            </a:pPr>
            <a:r>
              <a:rPr lang="en-US" dirty="0"/>
              <a:t>Self-Test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fade">
                                      <p:cBhvr>
                                        <p:cTn id="7" dur="2000"/>
                                        <p:tgtEl>
                                          <p:spTgt spid="747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4755">
                                            <p:txEl>
                                              <p:pRg st="2" end="2"/>
                                            </p:txEl>
                                          </p:spTgt>
                                        </p:tgtEl>
                                        <p:attrNameLst>
                                          <p:attrName>style.visibility</p:attrName>
                                        </p:attrNameLst>
                                      </p:cBhvr>
                                      <p:to>
                                        <p:strVal val="visible"/>
                                      </p:to>
                                    </p:set>
                                    <p:animEffect transition="in" filter="fade">
                                      <p:cBhvr>
                                        <p:cTn id="12" dur="2000"/>
                                        <p:tgtEl>
                                          <p:spTgt spid="747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31" name="Rectangle 3"/>
          <p:cNvSpPr>
            <a:spLocks noGrp="1" noChangeArrowheads="1"/>
          </p:cNvSpPr>
          <p:nvPr>
            <p:ph idx="1"/>
          </p:nvPr>
        </p:nvSpPr>
        <p:spPr>
          <a:extLst>
            <a:ext uri="{91240B29-F687-4F45-9708-019B960494DF}">
              <a14:hiddenLine xmlns:a14="http://schemas.microsoft.com/office/drawing/2010/main" w="9525">
                <a:solidFill>
                  <a:srgbClr val="7F7F7F"/>
                </a:solidFill>
                <a:miter lim="800000"/>
                <a:headEnd/>
                <a:tailEnd/>
              </a14:hiddenLine>
            </a:ext>
          </a:extLst>
        </p:spPr>
        <p:txBody>
          <a:bodyPr/>
          <a:lstStyle/>
          <a:p>
            <a:pPr>
              <a:buFontTx/>
              <a:buNone/>
            </a:pPr>
            <a:r>
              <a:rPr lang="en-US" sz="2800" b="1" dirty="0"/>
              <a:t>4. If bank A borrows $10 million from the Fed, what happens to the reserves in bank A? in the banking system?</a:t>
            </a:r>
            <a:r>
              <a:rPr lang="en-US" sz="2800" dirty="0"/>
              <a:t> </a:t>
            </a:r>
          </a:p>
          <a:p>
            <a:pPr>
              <a:buFontTx/>
              <a:buNone/>
            </a:pPr>
            <a:r>
              <a:rPr lang="en-US" dirty="0"/>
              <a:t>	</a:t>
            </a:r>
            <a:r>
              <a:rPr lang="en-US" sz="2000" dirty="0"/>
              <a:t>Reserves in bank A rise; reserves in the banking system rise because there is no offset in reserves for any other bank.</a:t>
            </a:r>
          </a:p>
          <a:p>
            <a:pPr eaLnBrk="1" hangingPunct="1">
              <a:buFontTx/>
              <a:buNone/>
            </a:pPr>
            <a:endParaRPr lang="en-US" b="1" dirty="0"/>
          </a:p>
          <a:p>
            <a:pPr eaLnBrk="1" hangingPunct="1">
              <a:buFont typeface="Wingdings" pitchFamily="2" charset="2"/>
              <a:buChar char="Ø"/>
            </a:pPr>
            <a:endParaRPr lang="en-US" dirty="0"/>
          </a:p>
        </p:txBody>
      </p:sp>
      <p:sp>
        <p:nvSpPr>
          <p:cNvPr id="46082" name="Rectangle 2"/>
          <p:cNvSpPr>
            <a:spLocks noGrp="1" noChangeArrowheads="1"/>
          </p:cNvSpPr>
          <p:nvPr>
            <p:ph type="title"/>
          </p:nvPr>
        </p:nvSpPr>
        <p:spPr>
          <a:solidFill>
            <a:srgbClr val="DDDDDD"/>
          </a:solidFill>
        </p:spPr>
        <p:txBody>
          <a:bodyPr/>
          <a:lstStyle/>
          <a:p>
            <a:pPr eaLnBrk="1" hangingPunct="1"/>
            <a:r>
              <a:rPr lang="en-US"/>
              <a:t>Self-test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fade">
                                      <p:cBhvr>
                                        <p:cTn id="7" dur="2000"/>
                                        <p:tgtEl>
                                          <p:spTgt spid="737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3731">
                                            <p:txEl>
                                              <p:pRg st="1" end="1"/>
                                            </p:txEl>
                                          </p:spTgt>
                                        </p:tgtEl>
                                        <p:attrNameLst>
                                          <p:attrName>style.visibility</p:attrName>
                                        </p:attrNameLst>
                                      </p:cBhvr>
                                      <p:to>
                                        <p:strVal val="visible"/>
                                      </p:to>
                                    </p:set>
                                    <p:animEffect transition="in" filter="fade">
                                      <p:cBhvr>
                                        <p:cTn id="12" dur="2000"/>
                                        <p:tgtEl>
                                          <p:spTgt spid="737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457200" y="1600200"/>
            <a:ext cx="8229600" cy="3200400"/>
          </a:xfrm>
          <a:extLst>
            <a:ext uri="{91240B29-F687-4F45-9708-019B960494DF}">
              <a14:hiddenLine xmlns:a14="http://schemas.microsoft.com/office/drawing/2010/main" w="9525">
                <a:solidFill>
                  <a:srgbClr val="7F7F7F"/>
                </a:solidFill>
                <a:miter lim="800000"/>
                <a:headEnd/>
                <a:tailEnd/>
              </a14:hiddenLine>
            </a:ext>
          </a:extLst>
        </p:spPr>
        <p:txBody>
          <a:bodyPr/>
          <a:lstStyle/>
          <a:p>
            <a:pPr eaLnBrk="1" hangingPunct="1">
              <a:buFontTx/>
              <a:buNone/>
            </a:pPr>
            <a:r>
              <a:rPr lang="en-US"/>
              <a:t>	The Wall Street Journal is a is a rich source of information which provides real life examples of micro- and macro economic activities.  Check today’s issue to see the most current news. </a:t>
            </a:r>
          </a:p>
          <a:p>
            <a:pPr eaLnBrk="1" hangingPunct="1">
              <a:buFontTx/>
              <a:buNone/>
            </a:pPr>
            <a:r>
              <a:rPr lang="en-US"/>
              <a:t>			</a:t>
            </a:r>
            <a:r>
              <a:rPr lang="en-US">
                <a:solidFill>
                  <a:srgbClr val="0070C0"/>
                </a:solidFill>
                <a:hlinkClick r:id="rId3"/>
              </a:rPr>
              <a:t>http://www.wsj.com</a:t>
            </a:r>
            <a:endParaRPr lang="en-US">
              <a:solidFill>
                <a:srgbClr val="0070C0"/>
              </a:solidFill>
            </a:endParaRPr>
          </a:p>
          <a:p>
            <a:pPr eaLnBrk="1" hangingPunct="1">
              <a:buFontTx/>
              <a:buNone/>
            </a:pPr>
            <a:endParaRPr lang="en-US"/>
          </a:p>
        </p:txBody>
      </p:sp>
      <p:sp>
        <p:nvSpPr>
          <p:cNvPr id="47106" name="Rectangle 2"/>
          <p:cNvSpPr>
            <a:spLocks noGrp="1" noChangeArrowheads="1"/>
          </p:cNvSpPr>
          <p:nvPr>
            <p:ph type="title"/>
          </p:nvPr>
        </p:nvSpPr>
        <p:spPr>
          <a:solidFill>
            <a:srgbClr val="DDDDDD"/>
          </a:solidFill>
        </p:spPr>
        <p:txBody>
          <a:bodyPr/>
          <a:lstStyle/>
          <a:p>
            <a:pPr eaLnBrk="1" hangingPunct="1"/>
            <a:r>
              <a:rPr lang="en-US"/>
              <a:t>Wall Street Journal</a:t>
            </a:r>
          </a:p>
        </p:txBody>
      </p:sp>
      <p:pic>
        <p:nvPicPr>
          <p:cNvPr id="4710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4724400"/>
            <a:ext cx="2524125" cy="1333500"/>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5"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5"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457200" y="1600200"/>
            <a:ext cx="8229600" cy="4953000"/>
          </a:xfrm>
          <a:extLst>
            <a:ext uri="{91240B29-F687-4F45-9708-019B960494DF}">
              <a14:hiddenLine xmlns:a14="http://schemas.microsoft.com/office/drawing/2010/main" w="9525">
                <a:solidFill>
                  <a:srgbClr val="7F7F7F"/>
                </a:solidFill>
                <a:miter lim="800000"/>
                <a:headEnd/>
                <a:tailEnd/>
              </a14:hiddenLine>
            </a:ext>
          </a:extLst>
        </p:spPr>
        <p:txBody>
          <a:bodyPr/>
          <a:lstStyle/>
          <a:p>
            <a:pPr eaLnBrk="1" hangingPunct="1">
              <a:lnSpc>
                <a:spcPct val="90000"/>
              </a:lnSpc>
              <a:buFont typeface="Wingdings" pitchFamily="2" charset="2"/>
              <a:buChar char="Ø"/>
            </a:pPr>
            <a:r>
              <a:rPr lang="en-US" sz="2800"/>
              <a:t>Board of Governors coordinates and controls the activities of the Federal Reserve System.</a:t>
            </a:r>
          </a:p>
          <a:p>
            <a:pPr eaLnBrk="1" hangingPunct="1">
              <a:lnSpc>
                <a:spcPct val="90000"/>
              </a:lnSpc>
              <a:buFont typeface="Wingdings" pitchFamily="2" charset="2"/>
              <a:buChar char="Ø"/>
            </a:pPr>
            <a:r>
              <a:rPr lang="en-US" sz="2800"/>
              <a:t>The board members serve 14-year terms and are appointed by the President with Senate approval. </a:t>
            </a:r>
          </a:p>
          <a:p>
            <a:pPr eaLnBrk="1" hangingPunct="1">
              <a:lnSpc>
                <a:spcPct val="90000"/>
              </a:lnSpc>
              <a:buFont typeface="Wingdings" pitchFamily="2" charset="2"/>
              <a:buChar char="Ø"/>
            </a:pPr>
            <a:r>
              <a:rPr lang="en-US" sz="2800"/>
              <a:t>To limit political influence on Fed policy, the terms of the governors are staggered—with one new appointment every other year—so a president cannot “pack” the board.</a:t>
            </a:r>
          </a:p>
          <a:p>
            <a:pPr eaLnBrk="1" hangingPunct="1">
              <a:lnSpc>
                <a:spcPct val="90000"/>
              </a:lnSpc>
              <a:buFont typeface="Wingdings" pitchFamily="2" charset="2"/>
              <a:buChar char="Ø"/>
            </a:pPr>
            <a:r>
              <a:rPr lang="en-US" sz="2800"/>
              <a:t>The President also designates one member as chairman of the board for a 4-year term.</a:t>
            </a:r>
          </a:p>
          <a:p>
            <a:pPr eaLnBrk="1" hangingPunct="1">
              <a:lnSpc>
                <a:spcPct val="90000"/>
              </a:lnSpc>
              <a:buFontTx/>
              <a:buNone/>
            </a:pPr>
            <a:endParaRPr lang="en-US" sz="2800"/>
          </a:p>
        </p:txBody>
      </p:sp>
      <p:sp>
        <p:nvSpPr>
          <p:cNvPr id="6146" name="Rectangle 2"/>
          <p:cNvSpPr>
            <a:spLocks noGrp="1" noChangeArrowheads="1"/>
          </p:cNvSpPr>
          <p:nvPr>
            <p:ph type="title"/>
          </p:nvPr>
        </p:nvSpPr>
        <p:spPr>
          <a:solidFill>
            <a:srgbClr val="DDDDDD"/>
          </a:solidFill>
        </p:spPr>
        <p:txBody>
          <a:bodyPr/>
          <a:lstStyle/>
          <a:p>
            <a:pPr eaLnBrk="1" hangingPunct="1"/>
            <a:r>
              <a:rPr lang="en-US"/>
              <a:t>Board of Governors</a:t>
            </a:r>
          </a:p>
        </p:txBody>
      </p:sp>
      <p:sp>
        <p:nvSpPr>
          <p:cNvPr id="6" name="Rounded Rectangle 5">
            <a:hlinkClick r:id="rId3" action="ppaction://hlinksldjump"/>
          </p:cNvPr>
          <p:cNvSpPr/>
          <p:nvPr/>
        </p:nvSpPr>
        <p:spPr bwMode="auto">
          <a:xfrm>
            <a:off x="76962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90800" y="62484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2000"/>
                                        <p:tgtEl>
                                          <p:spTgt spid="34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fade">
                                      <p:cBhvr>
                                        <p:cTn id="12" dur="2000"/>
                                        <p:tgtEl>
                                          <p:spTgt spid="348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fade">
                                      <p:cBhvr>
                                        <p:cTn id="17" dur="2000"/>
                                        <p:tgtEl>
                                          <p:spTgt spid="348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4819">
                                            <p:txEl>
                                              <p:pRg st="3" end="3"/>
                                            </p:txEl>
                                          </p:spTgt>
                                        </p:tgtEl>
                                        <p:attrNameLst>
                                          <p:attrName>style.visibility</p:attrName>
                                        </p:attrNameLst>
                                      </p:cBhvr>
                                      <p:to>
                                        <p:strVal val="visible"/>
                                      </p:to>
                                    </p:set>
                                    <p:animEffect transition="in" filter="fade">
                                      <p:cBhvr>
                                        <p:cTn id="22" dur="2000"/>
                                        <p:tgtEl>
                                          <p:spTgt spid="348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304800" y="1371600"/>
            <a:ext cx="8610600" cy="5715000"/>
          </a:xfrm>
          <a:extLst>
            <a:ext uri="{91240B29-F687-4F45-9708-019B960494DF}">
              <a14:hiddenLine xmlns:a14="http://schemas.microsoft.com/office/drawing/2010/main" w="9525">
                <a:solidFill>
                  <a:srgbClr val="7F7F7F"/>
                </a:solidFill>
                <a:miter lim="800000"/>
                <a:headEnd/>
                <a:tailEnd/>
              </a14:hiddenLine>
            </a:ext>
          </a:extLst>
        </p:spPr>
        <p:txBody>
          <a:bodyPr/>
          <a:lstStyle/>
          <a:p>
            <a:pPr eaLnBrk="1" hangingPunct="1">
              <a:buFont typeface="Wingdings" pitchFamily="2" charset="2"/>
              <a:buChar char="Ø"/>
            </a:pPr>
            <a:r>
              <a:rPr lang="en-US" sz="2800"/>
              <a:t>The </a:t>
            </a:r>
            <a:r>
              <a:rPr lang="en-US" sz="2800" b="1"/>
              <a:t>Federal Open Market Committee (FOMC) </a:t>
            </a:r>
            <a:r>
              <a:rPr lang="en-US" sz="2800"/>
              <a:t>is the major policymaking group within the Fed.</a:t>
            </a:r>
          </a:p>
          <a:p>
            <a:pPr eaLnBrk="1" hangingPunct="1">
              <a:buFont typeface="Wingdings" pitchFamily="2" charset="2"/>
              <a:buChar char="Ø"/>
            </a:pPr>
            <a:r>
              <a:rPr lang="en-US" sz="2800"/>
              <a:t>Authority to conduct </a:t>
            </a:r>
            <a:r>
              <a:rPr lang="en-US" sz="2800" b="1"/>
              <a:t>open market operations</a:t>
            </a:r>
            <a:r>
              <a:rPr lang="en-US" sz="2800"/>
              <a:t>—the buying and selling of government securities—rests with the FOMC. </a:t>
            </a:r>
          </a:p>
          <a:p>
            <a:pPr eaLnBrk="1" hangingPunct="1">
              <a:buFont typeface="Wingdings" pitchFamily="2" charset="2"/>
              <a:buChar char="Ø"/>
            </a:pPr>
            <a:r>
              <a:rPr lang="en-US" sz="2800"/>
              <a:t>The FOMC has 12 members: the 7-member Board of Governors and 5 Federal Reserve District Bank presidents. </a:t>
            </a:r>
          </a:p>
        </p:txBody>
      </p:sp>
      <p:sp>
        <p:nvSpPr>
          <p:cNvPr id="7170" name="Rectangle 2"/>
          <p:cNvSpPr>
            <a:spLocks noGrp="1" noChangeArrowheads="1"/>
          </p:cNvSpPr>
          <p:nvPr>
            <p:ph type="title"/>
          </p:nvPr>
        </p:nvSpPr>
        <p:spPr>
          <a:xfrm>
            <a:off x="457200" y="274638"/>
            <a:ext cx="8229600" cy="944562"/>
          </a:xfrm>
          <a:solidFill>
            <a:srgbClr val="DDDDDD"/>
          </a:solidFill>
        </p:spPr>
        <p:txBody>
          <a:bodyPr/>
          <a:lstStyle/>
          <a:p>
            <a:pPr eaLnBrk="1" hangingPunct="1"/>
            <a:r>
              <a:rPr lang="en-US" sz="3500"/>
              <a:t>Federal Open Market Committee I</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fade">
                                      <p:cBhvr>
                                        <p:cTn id="7" dur="2000"/>
                                        <p:tgtEl>
                                          <p:spTgt spid="368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fade">
                                      <p:cBhvr>
                                        <p:cTn id="12" dur="2000"/>
                                        <p:tgtEl>
                                          <p:spTgt spid="368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fade">
                                      <p:cBhvr>
                                        <p:cTn id="17" dur="2000"/>
                                        <p:tgtEl>
                                          <p:spTgt spid="36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304800" y="1371600"/>
            <a:ext cx="8610600" cy="5715000"/>
          </a:xfrm>
          <a:extLst>
            <a:ext uri="{91240B29-F687-4F45-9708-019B960494DF}">
              <a14:hiddenLine xmlns:a14="http://schemas.microsoft.com/office/drawing/2010/main" w="9525">
                <a:solidFill>
                  <a:srgbClr val="7F7F7F"/>
                </a:solidFill>
                <a:miter lim="800000"/>
                <a:headEnd/>
                <a:tailEnd/>
              </a14:hiddenLine>
            </a:ext>
          </a:extLst>
        </p:spPr>
        <p:txBody>
          <a:bodyPr/>
          <a:lstStyle/>
          <a:p>
            <a:pPr eaLnBrk="1" hangingPunct="1">
              <a:buFont typeface="Wingdings" pitchFamily="2" charset="2"/>
              <a:buChar char="Ø"/>
            </a:pPr>
            <a:r>
              <a:rPr lang="en-US" sz="3000"/>
              <a:t>The president of the Federal Reserve Bank of New York holds a permanent seat on the FOMC because a large amount of financial activity takes place in New York City and because the New York Fed is responsible for executing open market operations.</a:t>
            </a:r>
          </a:p>
          <a:p>
            <a:pPr eaLnBrk="1" hangingPunct="1">
              <a:buFont typeface="Wingdings" pitchFamily="2" charset="2"/>
              <a:buChar char="Ø"/>
            </a:pPr>
            <a:r>
              <a:rPr lang="en-US" sz="3000"/>
              <a:t>The other four positions are rotated among the Federal Reserve District Bank presidents</a:t>
            </a:r>
            <a:r>
              <a:rPr lang="en-US"/>
              <a:t>.</a:t>
            </a:r>
          </a:p>
        </p:txBody>
      </p:sp>
      <p:sp>
        <p:nvSpPr>
          <p:cNvPr id="8194" name="Rectangle 2"/>
          <p:cNvSpPr>
            <a:spLocks noGrp="1" noChangeArrowheads="1"/>
          </p:cNvSpPr>
          <p:nvPr>
            <p:ph type="title"/>
          </p:nvPr>
        </p:nvSpPr>
        <p:spPr>
          <a:xfrm>
            <a:off x="457200" y="274638"/>
            <a:ext cx="8229600" cy="944562"/>
          </a:xfrm>
          <a:solidFill>
            <a:srgbClr val="DDDDDD"/>
          </a:solidFill>
        </p:spPr>
        <p:txBody>
          <a:bodyPr/>
          <a:lstStyle/>
          <a:p>
            <a:pPr eaLnBrk="1" hangingPunct="1"/>
            <a:r>
              <a:rPr lang="en-US" sz="3400"/>
              <a:t>Federal Open Market Committee II</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2000"/>
                                        <p:tgtEl>
                                          <p:spTgt spid="389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fade">
                                      <p:cBhvr>
                                        <p:cTn id="12" dur="2000"/>
                                        <p:tgtEl>
                                          <p:spTgt spid="389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457200" y="1600200"/>
            <a:ext cx="8229600" cy="1524000"/>
          </a:xfrm>
          <a:extLst>
            <a:ext uri="{91240B29-F687-4F45-9708-019B960494DF}">
              <a14:hiddenLine xmlns:a14="http://schemas.microsoft.com/office/drawing/2010/main" w="9525">
                <a:solidFill>
                  <a:srgbClr val="7F7F7F"/>
                </a:solidFill>
                <a:miter lim="800000"/>
                <a:headEnd/>
                <a:tailEnd/>
              </a14:hiddenLine>
            </a:ext>
          </a:extLst>
        </p:spPr>
        <p:txBody>
          <a:bodyPr/>
          <a:lstStyle/>
          <a:p>
            <a:pPr eaLnBrk="1" hangingPunct="1">
              <a:lnSpc>
                <a:spcPct val="90000"/>
              </a:lnSpc>
              <a:buFontTx/>
              <a:buNone/>
            </a:pPr>
            <a:r>
              <a:rPr lang="en-US" dirty="0"/>
              <a:t>   Changes in the money supply, or in the rate of change of the money supply, to achieve particular macroeconomic goals.</a:t>
            </a:r>
          </a:p>
          <a:p>
            <a:pPr eaLnBrk="1" hangingPunct="1">
              <a:lnSpc>
                <a:spcPct val="90000"/>
              </a:lnSpc>
              <a:buFontTx/>
              <a:buNone/>
            </a:pPr>
            <a:endParaRPr lang="en-US" dirty="0"/>
          </a:p>
          <a:p>
            <a:pPr eaLnBrk="1" hangingPunct="1">
              <a:lnSpc>
                <a:spcPct val="90000"/>
              </a:lnSpc>
              <a:buFontTx/>
              <a:buNone/>
            </a:pPr>
            <a:endParaRPr lang="en-US" dirty="0"/>
          </a:p>
        </p:txBody>
      </p:sp>
      <p:sp>
        <p:nvSpPr>
          <p:cNvPr id="11266" name="Rectangle 2"/>
          <p:cNvSpPr>
            <a:spLocks noGrp="1" noChangeArrowheads="1"/>
          </p:cNvSpPr>
          <p:nvPr>
            <p:ph type="title"/>
          </p:nvPr>
        </p:nvSpPr>
        <p:spPr>
          <a:solidFill>
            <a:srgbClr val="DDDDDD"/>
          </a:solidFill>
        </p:spPr>
        <p:txBody>
          <a:bodyPr/>
          <a:lstStyle/>
          <a:p>
            <a:pPr eaLnBrk="1" hangingPunct="1"/>
            <a:r>
              <a:rPr lang="en-US"/>
              <a:t>Monetary Policy</a:t>
            </a:r>
          </a:p>
        </p:txBody>
      </p:sp>
      <p:pic>
        <p:nvPicPr>
          <p:cNvPr id="1126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137" y="2667000"/>
            <a:ext cx="2151063" cy="324008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1269" name="Text Box 6"/>
          <p:cNvSpPr txBox="1">
            <a:spLocks noChangeArrowheads="1"/>
          </p:cNvSpPr>
          <p:nvPr/>
        </p:nvSpPr>
        <p:spPr bwMode="auto">
          <a:xfrm>
            <a:off x="3048000" y="4114800"/>
            <a:ext cx="3810000" cy="1225550"/>
          </a:xfrm>
          <a:prstGeom prst="rect">
            <a:avLst/>
          </a:prstGeom>
          <a:noFill/>
          <a:ln w="38100" cmpd="dbl">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400" dirty="0">
                <a:solidFill>
                  <a:srgbClr val="002060"/>
                </a:solidFill>
                <a:latin typeface="Palatino Linotype" pitchFamily="18" charset="0"/>
              </a:rPr>
              <a:t>President Wilson signs the Federal Reserve Act on December 23, 1913.</a:t>
            </a:r>
          </a:p>
        </p:txBody>
      </p:sp>
      <p:sp>
        <p:nvSpPr>
          <p:cNvPr id="8" name="Rounded Rectangle 7">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9"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20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fade">
                                      <p:cBhvr>
                                        <p:cTn id="12" dur="2000"/>
                                        <p:tgtEl>
                                          <p:spTgt spid="1126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269"/>
                                        </p:tgtEl>
                                        <p:attrNameLst>
                                          <p:attrName>style.visibility</p:attrName>
                                        </p:attrNameLst>
                                      </p:cBhvr>
                                      <p:to>
                                        <p:strVal val="visible"/>
                                      </p:to>
                                    </p:set>
                                    <p:animEffect transition="in" filter="fade">
                                      <p:cBhvr>
                                        <p:cTn id="15" dur="20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1126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2" descr="C:\Documents and Settings\p.schneiderman\Local Settings\Temporary Internet Files\Content.IE5\MV342R0R\MPj01824460000[1].jpg">
            <a:hlinkClick r:id="rId3"/>
          </p:cNvP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a:xfrm>
            <a:off x="3429000" y="1066800"/>
            <a:ext cx="2286000" cy="3386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7F7F7F"/>
                </a:solidFill>
                <a:miter lim="800000"/>
                <a:headEnd/>
                <a:tailEnd/>
              </a14:hiddenLine>
            </a:ext>
          </a:extLst>
        </p:spPr>
      </p:pic>
      <p:sp>
        <p:nvSpPr>
          <p:cNvPr id="9218" name="Title 1"/>
          <p:cNvSpPr>
            <a:spLocks noGrp="1"/>
          </p:cNvSpPr>
          <p:nvPr>
            <p:ph type="title"/>
          </p:nvPr>
        </p:nvSpPr>
        <p:spPr/>
        <p:txBody>
          <a:bodyPr/>
          <a:lstStyle/>
          <a:p>
            <a:r>
              <a:rPr lang="en-US"/>
              <a:t>Federal Reserve Video</a:t>
            </a:r>
          </a:p>
        </p:txBody>
      </p:sp>
      <p:sp>
        <p:nvSpPr>
          <p:cNvPr id="5" name="TextBox 4"/>
          <p:cNvSpPr txBox="1"/>
          <p:nvPr/>
        </p:nvSpPr>
        <p:spPr>
          <a:xfrm>
            <a:off x="2514600" y="4529137"/>
            <a:ext cx="4038600" cy="1200150"/>
          </a:xfrm>
          <a:prstGeom prst="rect">
            <a:avLst/>
          </a:prstGeom>
          <a:noFill/>
          <a:ln>
            <a:solidFill>
              <a:schemeClr val="tx1">
                <a:lumMod val="50000"/>
                <a:lumOff val="50000"/>
              </a:schemeClr>
            </a:solidFill>
            <a:prstDash val="solid"/>
          </a:ln>
        </p:spPr>
        <p:txBody>
          <a:bodyPr>
            <a:spAutoFit/>
          </a:bodyPr>
          <a:lstStyle/>
          <a:p>
            <a:pPr>
              <a:defRPr/>
            </a:pPr>
            <a:r>
              <a:rPr lang="en-US" dirty="0">
                <a:solidFill>
                  <a:srgbClr val="002060"/>
                </a:solidFill>
              </a:rPr>
              <a:t>To view a short flash video on the functions of the Federal  Reserve, click above. (Play at 150% browser setting)</a:t>
            </a:r>
          </a:p>
        </p:txBody>
      </p:sp>
      <p:sp>
        <p:nvSpPr>
          <p:cNvPr id="8" name="Rounded Rectangle 7">
            <a:hlinkClick r:id="rId5"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5" action="ppaction://hlinksldjump"/>
              </a:rPr>
              <a:t>Click to return to “In this Lesson”</a:t>
            </a:r>
            <a:endParaRPr lang="en-US" sz="1050" dirty="0">
              <a:solidFill>
                <a:srgbClr val="C00000"/>
              </a:solidFill>
              <a:latin typeface="Arial" charset="0"/>
            </a:endParaRPr>
          </a:p>
        </p:txBody>
      </p:sp>
      <p:sp>
        <p:nvSpPr>
          <p:cNvPr id="9"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sld>
</file>

<file path=ppt/theme/theme1.xml><?xml version="1.0" encoding="utf-8"?>
<a:theme xmlns:a="http://schemas.openxmlformats.org/drawingml/2006/main" name="NoVide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NoVideo</Template>
  <TotalTime>2446</TotalTime>
  <Words>4945</Words>
  <Application>Microsoft Office PowerPoint</Application>
  <PresentationFormat>On-screen Show (4:3)</PresentationFormat>
  <Paragraphs>320</Paragraphs>
  <Slides>45</Slides>
  <Notes>44</Notes>
  <HiddenSlides>9</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Palatino Linotype</vt:lpstr>
      <vt:lpstr>Times New Roman</vt:lpstr>
      <vt:lpstr>Wingdings</vt:lpstr>
      <vt:lpstr>NoVideo</vt:lpstr>
      <vt:lpstr>PowerPoint Presentation</vt:lpstr>
      <vt:lpstr>PowerPoint Presentation</vt:lpstr>
      <vt:lpstr>Structure of the Fed</vt:lpstr>
      <vt:lpstr>PowerPoint Presentation</vt:lpstr>
      <vt:lpstr>Board of Governors</vt:lpstr>
      <vt:lpstr>Federal Open Market Committee I</vt:lpstr>
      <vt:lpstr>Federal Open Market Committee II</vt:lpstr>
      <vt:lpstr>Monetary Policy</vt:lpstr>
      <vt:lpstr>Federal Reserve Video</vt:lpstr>
      <vt:lpstr>Functions of the Fed</vt:lpstr>
      <vt:lpstr>The Check Clearing Process</vt:lpstr>
      <vt:lpstr>Fed vs. U.S. Treasury</vt:lpstr>
      <vt:lpstr>Self-test</vt:lpstr>
      <vt:lpstr>Self-test</vt:lpstr>
      <vt:lpstr>Self-test</vt:lpstr>
      <vt:lpstr>Review of Reserves, Required Reserves, and Excess Reserves</vt:lpstr>
      <vt:lpstr>Tools for Increasing and Decreasing the Money Supply</vt:lpstr>
      <vt:lpstr>Open Market Operations</vt:lpstr>
      <vt:lpstr>PowerPoint Presentation</vt:lpstr>
      <vt:lpstr>Money Supply Creation Process I</vt:lpstr>
      <vt:lpstr>Money Supply Creation Process II</vt:lpstr>
      <vt:lpstr>Money Supply Creation Process III</vt:lpstr>
      <vt:lpstr>Money Supply Creation Process IV</vt:lpstr>
      <vt:lpstr>Money Supply Creation Process V</vt:lpstr>
      <vt:lpstr>Money Supply Creation Process VI</vt:lpstr>
      <vt:lpstr>The Banking System Creates  Checkable Deposits (Money)</vt:lpstr>
      <vt:lpstr>Money Supply Contraction Process I</vt:lpstr>
      <vt:lpstr>Money Supply Contraction Process II</vt:lpstr>
      <vt:lpstr>Money Supply Contraction Process III</vt:lpstr>
      <vt:lpstr>Money Supply Contraction Process IV</vt:lpstr>
      <vt:lpstr>PowerPoint Presentation</vt:lpstr>
      <vt:lpstr>Required Reserve Ratio</vt:lpstr>
      <vt:lpstr>Why Banks Borrow Reserves</vt:lpstr>
      <vt:lpstr>The Discount Window and the Federal Funds Market</vt:lpstr>
      <vt:lpstr>The Discount Window</vt:lpstr>
      <vt:lpstr>Federal Funds Rate Target</vt:lpstr>
      <vt:lpstr>PowerPoint Presentation</vt:lpstr>
      <vt:lpstr>PowerPoint Presentation</vt:lpstr>
      <vt:lpstr>PowerPoint Presentation</vt:lpstr>
      <vt:lpstr>Free Banking </vt:lpstr>
      <vt:lpstr>Self-test</vt:lpstr>
      <vt:lpstr>Self-test</vt:lpstr>
      <vt:lpstr>Self-Test</vt:lpstr>
      <vt:lpstr>Self-test</vt:lpstr>
      <vt:lpstr>Wall Street Journal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12</dc:title>
  <dc:creator>Jamie Campbell</dc:creator>
  <cp:lastModifiedBy>Minh</cp:lastModifiedBy>
  <cp:revision>83</cp:revision>
  <dcterms:created xsi:type="dcterms:W3CDTF">2007-02-08T06:37:07Z</dcterms:created>
  <dcterms:modified xsi:type="dcterms:W3CDTF">2017-09-13T15:27:08Z</dcterms:modified>
</cp:coreProperties>
</file>